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0" r:id="rId4"/>
    <p:sldId id="271" r:id="rId5"/>
    <p:sldId id="258" r:id="rId6"/>
    <p:sldId id="259" r:id="rId7"/>
    <p:sldId id="261" r:id="rId8"/>
    <p:sldId id="264" r:id="rId9"/>
    <p:sldId id="260" r:id="rId10"/>
    <p:sldId id="262" r:id="rId11"/>
    <p:sldId id="263" r:id="rId12"/>
    <p:sldId id="265" r:id="rId13"/>
    <p:sldId id="272"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Spy"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08"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3F625-1785-42B8-9BBA-C12DC763FBD2}"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n-US"/>
        </a:p>
      </dgm:t>
    </dgm:pt>
    <dgm:pt modelId="{242EF849-2EC1-453D-8FC9-BE6598B777BA}">
      <dgm:prSet phldrT="[Κείμενο]"/>
      <dgm:spPr/>
      <dgm:t>
        <a:bodyPr/>
        <a:lstStyle/>
        <a:p>
          <a:r>
            <a:rPr lang="el-GR" b="1" spc="0" dirty="0" smtClean="0">
              <a:effectLst/>
              <a:latin typeface="+mn-lt"/>
              <a:ea typeface="Cambria Math" pitchFamily="18" charset="0"/>
              <a:cs typeface="Courier New" pitchFamily="49" charset="0"/>
            </a:rPr>
            <a:t>Σκέπτονται οι Μηχανές;</a:t>
          </a:r>
          <a:endParaRPr lang="en-US" b="1" spc="0" dirty="0">
            <a:effectLst/>
            <a:latin typeface="+mn-lt"/>
            <a:ea typeface="Cambria Math" pitchFamily="18" charset="0"/>
            <a:cs typeface="Courier New" pitchFamily="49" charset="0"/>
          </a:endParaRPr>
        </a:p>
      </dgm:t>
    </dgm:pt>
    <dgm:pt modelId="{40B9FF78-68DF-4894-93A4-95C7FCF05917}" type="parTrans" cxnId="{53E51243-8F00-4039-A55A-0581CB782D36}">
      <dgm:prSet/>
      <dgm:spPr/>
      <dgm:t>
        <a:bodyPr/>
        <a:lstStyle/>
        <a:p>
          <a:endParaRPr lang="en-US"/>
        </a:p>
      </dgm:t>
    </dgm:pt>
    <dgm:pt modelId="{568B4061-F587-44E3-9BDF-3AA8DADFEC58}" type="sibTrans" cxnId="{53E51243-8F00-4039-A55A-0581CB782D36}">
      <dgm:prSet/>
      <dgm:spPr/>
      <dgm:t>
        <a:bodyPr/>
        <a:lstStyle/>
        <a:p>
          <a:endParaRPr lang="en-US"/>
        </a:p>
      </dgm:t>
    </dgm:pt>
    <dgm:pt modelId="{5D5E9731-17DC-41F5-9B4A-819519D3B775}">
      <dgm:prSet phldrT="[Κείμενο]" custT="1"/>
      <dgm:spPr/>
      <dgm:t>
        <a:bodyPr/>
        <a:lstStyle/>
        <a:p>
          <a:r>
            <a:rPr lang="el-GR" sz="1300" b="1" dirty="0" smtClean="0"/>
            <a:t>Ποιες κατά την γνώμη σας είναι οι σημαντικότερες αντιρρήσεις που μας εμποδίζουν να θεωρήσουμε πως οι ηλεκτρονικοί υπολογιστές και τα ρομπότ μπορούν να εξομοιωθούν με τους ανθρώπους;</a:t>
          </a:r>
          <a:endParaRPr lang="en-US" sz="1300" b="1" dirty="0"/>
        </a:p>
      </dgm:t>
    </dgm:pt>
    <dgm:pt modelId="{D782778F-3A72-46CB-9613-CCDE6DF621D8}" type="parTrans" cxnId="{A1311D6A-6C36-4A1C-8B70-502FA25DCC54}">
      <dgm:prSet/>
      <dgm:spPr/>
      <dgm:t>
        <a:bodyPr/>
        <a:lstStyle/>
        <a:p>
          <a:endParaRPr lang="en-US"/>
        </a:p>
      </dgm:t>
    </dgm:pt>
    <dgm:pt modelId="{EE9F1B3E-84C0-43DA-92F7-3726891E075C}" type="sibTrans" cxnId="{A1311D6A-6C36-4A1C-8B70-502FA25DCC54}">
      <dgm:prSet/>
      <dgm:spPr/>
      <dgm:t>
        <a:bodyPr/>
        <a:lstStyle/>
        <a:p>
          <a:endParaRPr lang="en-US"/>
        </a:p>
      </dgm:t>
    </dgm:pt>
    <dgm:pt modelId="{C19726FE-493A-4E75-A60F-CA2D36978B49}">
      <dgm:prSet phldrT="[Κείμενο]" custT="1"/>
      <dgm:spPr/>
      <dgm:t>
        <a:bodyPr/>
        <a:lstStyle/>
        <a:p>
          <a:r>
            <a:rPr lang="el-GR" sz="1200" b="1" dirty="0" smtClean="0"/>
            <a:t>Δημιουργία γραμμής χρόνου για την εξέλιξη της ΤΝ, παράλληλα με τις φιλοσοφικές απόψεις που διατυπώθηκαν για το Νου και την τεχνολογία από κορυφαίους, παλιότερους και σύγχρονους φιλοσόφους</a:t>
          </a:r>
          <a:endParaRPr lang="en-US" sz="1200" b="1" dirty="0"/>
        </a:p>
      </dgm:t>
    </dgm:pt>
    <dgm:pt modelId="{8EF0DA56-6D99-4B4E-BD2B-C2D36B133920}" type="parTrans" cxnId="{EA44AB30-65FE-48DE-8762-B3107A4E3E35}">
      <dgm:prSet/>
      <dgm:spPr/>
      <dgm:t>
        <a:bodyPr/>
        <a:lstStyle/>
        <a:p>
          <a:endParaRPr lang="en-US"/>
        </a:p>
      </dgm:t>
    </dgm:pt>
    <dgm:pt modelId="{D5F75174-8B9D-42F4-B288-1A35D727E0C5}" type="sibTrans" cxnId="{EA44AB30-65FE-48DE-8762-B3107A4E3E35}">
      <dgm:prSet/>
      <dgm:spPr/>
      <dgm:t>
        <a:bodyPr/>
        <a:lstStyle/>
        <a:p>
          <a:endParaRPr lang="en-US"/>
        </a:p>
      </dgm:t>
    </dgm:pt>
    <dgm:pt modelId="{CA0BA626-063E-4C98-A31D-3282E48718C3}">
      <dgm:prSet phldrT="[Κείμενο]" custT="1"/>
      <dgm:spPr/>
      <dgm:t>
        <a:bodyPr/>
        <a:lstStyle/>
        <a:p>
          <a:r>
            <a:rPr lang="el-GR" sz="1300" b="1" i="0" dirty="0" smtClean="0"/>
            <a:t>Περιγραφή βιωμάτων μας σε σχέση με την Τεχνητή Νοημοσύνη των ψηφιακών παιχνιδιών και την χρήση του διαδικτύου</a:t>
          </a:r>
          <a:endParaRPr lang="en-US" sz="1300" b="1" dirty="0"/>
        </a:p>
      </dgm:t>
    </dgm:pt>
    <dgm:pt modelId="{BD42A5DE-504C-4DF7-9B9B-693EBEFB3C33}" type="parTrans" cxnId="{576A1CCF-C7E8-42E3-A5CE-F49E90DE3B44}">
      <dgm:prSet/>
      <dgm:spPr/>
      <dgm:t>
        <a:bodyPr/>
        <a:lstStyle/>
        <a:p>
          <a:endParaRPr lang="en-US"/>
        </a:p>
      </dgm:t>
    </dgm:pt>
    <dgm:pt modelId="{55081107-36D4-48BF-B4B2-E25AB5090946}" type="sibTrans" cxnId="{576A1CCF-C7E8-42E3-A5CE-F49E90DE3B44}">
      <dgm:prSet/>
      <dgm:spPr/>
      <dgm:t>
        <a:bodyPr/>
        <a:lstStyle/>
        <a:p>
          <a:endParaRPr lang="en-US"/>
        </a:p>
      </dgm:t>
    </dgm:pt>
    <dgm:pt modelId="{9BD32A90-1B8F-447B-A365-65F016B6D51E}" type="pres">
      <dgm:prSet presAssocID="{E4A3F625-1785-42B8-9BBA-C12DC763FBD2}" presName="Name0" presStyleCnt="0">
        <dgm:presLayoutVars>
          <dgm:chMax val="1"/>
          <dgm:dir/>
          <dgm:animLvl val="ctr"/>
          <dgm:resizeHandles val="exact"/>
        </dgm:presLayoutVars>
      </dgm:prSet>
      <dgm:spPr/>
      <dgm:t>
        <a:bodyPr/>
        <a:lstStyle/>
        <a:p>
          <a:endParaRPr lang="en-US"/>
        </a:p>
      </dgm:t>
    </dgm:pt>
    <dgm:pt modelId="{012E4052-0D9E-4DAA-B768-1F4C329EFBD7}" type="pres">
      <dgm:prSet presAssocID="{242EF849-2EC1-453D-8FC9-BE6598B777BA}" presName="centerShape" presStyleLbl="node0" presStyleIdx="0" presStyleCnt="1"/>
      <dgm:spPr/>
      <dgm:t>
        <a:bodyPr/>
        <a:lstStyle/>
        <a:p>
          <a:endParaRPr lang="en-US"/>
        </a:p>
      </dgm:t>
    </dgm:pt>
    <dgm:pt modelId="{224DA0A2-3AF9-4BE0-8432-8EA920A61158}" type="pres">
      <dgm:prSet presAssocID="{5D5E9731-17DC-41F5-9B4A-819519D3B775}" presName="node" presStyleLbl="node1" presStyleIdx="0" presStyleCnt="3" custScaleX="201080" custScaleY="100821" custRadScaleRad="91681" custRadScaleInc="-3331">
        <dgm:presLayoutVars>
          <dgm:bulletEnabled val="1"/>
        </dgm:presLayoutVars>
      </dgm:prSet>
      <dgm:spPr/>
      <dgm:t>
        <a:bodyPr/>
        <a:lstStyle/>
        <a:p>
          <a:endParaRPr lang="en-US"/>
        </a:p>
      </dgm:t>
    </dgm:pt>
    <dgm:pt modelId="{14A8478E-81E6-4DFD-A97B-EDAF68FE9543}" type="pres">
      <dgm:prSet presAssocID="{5D5E9731-17DC-41F5-9B4A-819519D3B775}" presName="dummy" presStyleCnt="0"/>
      <dgm:spPr/>
    </dgm:pt>
    <dgm:pt modelId="{FBADFBD7-7B0F-484E-B2D1-F59AC16170D0}" type="pres">
      <dgm:prSet presAssocID="{EE9F1B3E-84C0-43DA-92F7-3726891E075C}" presName="sibTrans" presStyleLbl="sibTrans2D1" presStyleIdx="0" presStyleCnt="3"/>
      <dgm:spPr/>
      <dgm:t>
        <a:bodyPr/>
        <a:lstStyle/>
        <a:p>
          <a:endParaRPr lang="en-US"/>
        </a:p>
      </dgm:t>
    </dgm:pt>
    <dgm:pt modelId="{F9C68264-DB45-4799-86B4-F18EB6CCD5AD}" type="pres">
      <dgm:prSet presAssocID="{C19726FE-493A-4E75-A60F-CA2D36978B49}" presName="node" presStyleLbl="node1" presStyleIdx="1" presStyleCnt="3" custScaleX="138563" custScaleY="127945">
        <dgm:presLayoutVars>
          <dgm:bulletEnabled val="1"/>
        </dgm:presLayoutVars>
      </dgm:prSet>
      <dgm:spPr/>
      <dgm:t>
        <a:bodyPr/>
        <a:lstStyle/>
        <a:p>
          <a:endParaRPr lang="en-US"/>
        </a:p>
      </dgm:t>
    </dgm:pt>
    <dgm:pt modelId="{22B7C5D9-C6A1-4A59-A195-47FB466DFB5D}" type="pres">
      <dgm:prSet presAssocID="{C19726FE-493A-4E75-A60F-CA2D36978B49}" presName="dummy" presStyleCnt="0"/>
      <dgm:spPr/>
    </dgm:pt>
    <dgm:pt modelId="{40652F38-2DDB-416A-B125-1E0523558C11}" type="pres">
      <dgm:prSet presAssocID="{D5F75174-8B9D-42F4-B288-1A35D727E0C5}" presName="sibTrans" presStyleLbl="sibTrans2D1" presStyleIdx="1" presStyleCnt="3"/>
      <dgm:spPr/>
      <dgm:t>
        <a:bodyPr/>
        <a:lstStyle/>
        <a:p>
          <a:endParaRPr lang="en-US"/>
        </a:p>
      </dgm:t>
    </dgm:pt>
    <dgm:pt modelId="{71B9D79B-45FE-454B-8968-765E690BC7AC}" type="pres">
      <dgm:prSet presAssocID="{CA0BA626-063E-4C98-A31D-3282E48718C3}" presName="node" presStyleLbl="node1" presStyleIdx="2" presStyleCnt="3" custScaleX="143295" custScaleY="131783">
        <dgm:presLayoutVars>
          <dgm:bulletEnabled val="1"/>
        </dgm:presLayoutVars>
      </dgm:prSet>
      <dgm:spPr/>
      <dgm:t>
        <a:bodyPr/>
        <a:lstStyle/>
        <a:p>
          <a:endParaRPr lang="en-US"/>
        </a:p>
      </dgm:t>
    </dgm:pt>
    <dgm:pt modelId="{124A81AA-01D7-4848-A9F5-D45DD59726FA}" type="pres">
      <dgm:prSet presAssocID="{CA0BA626-063E-4C98-A31D-3282E48718C3}" presName="dummy" presStyleCnt="0"/>
      <dgm:spPr/>
    </dgm:pt>
    <dgm:pt modelId="{2BEB9275-766A-4B8D-9D69-4385F3ED75DE}" type="pres">
      <dgm:prSet presAssocID="{55081107-36D4-48BF-B4B2-E25AB5090946}" presName="sibTrans" presStyleLbl="sibTrans2D1" presStyleIdx="2" presStyleCnt="3"/>
      <dgm:spPr/>
      <dgm:t>
        <a:bodyPr/>
        <a:lstStyle/>
        <a:p>
          <a:endParaRPr lang="en-US"/>
        </a:p>
      </dgm:t>
    </dgm:pt>
  </dgm:ptLst>
  <dgm:cxnLst>
    <dgm:cxn modelId="{E0132C72-1C50-470D-86DA-30929D540585}" type="presOf" srcId="{E4A3F625-1785-42B8-9BBA-C12DC763FBD2}" destId="{9BD32A90-1B8F-447B-A365-65F016B6D51E}" srcOrd="0" destOrd="0" presId="urn:microsoft.com/office/officeart/2005/8/layout/radial6"/>
    <dgm:cxn modelId="{1C6BB03B-AACE-4606-80E3-8E382C649980}" type="presOf" srcId="{5D5E9731-17DC-41F5-9B4A-819519D3B775}" destId="{224DA0A2-3AF9-4BE0-8432-8EA920A61158}" srcOrd="0" destOrd="0" presId="urn:microsoft.com/office/officeart/2005/8/layout/radial6"/>
    <dgm:cxn modelId="{576A1CCF-C7E8-42E3-A5CE-F49E90DE3B44}" srcId="{242EF849-2EC1-453D-8FC9-BE6598B777BA}" destId="{CA0BA626-063E-4C98-A31D-3282E48718C3}" srcOrd="2" destOrd="0" parTransId="{BD42A5DE-504C-4DF7-9B9B-693EBEFB3C33}" sibTransId="{55081107-36D4-48BF-B4B2-E25AB5090946}"/>
    <dgm:cxn modelId="{53E51243-8F00-4039-A55A-0581CB782D36}" srcId="{E4A3F625-1785-42B8-9BBA-C12DC763FBD2}" destId="{242EF849-2EC1-453D-8FC9-BE6598B777BA}" srcOrd="0" destOrd="0" parTransId="{40B9FF78-68DF-4894-93A4-95C7FCF05917}" sibTransId="{568B4061-F587-44E3-9BDF-3AA8DADFEC58}"/>
    <dgm:cxn modelId="{58E070F9-2ECD-43ED-8672-B6D2DB51458F}" type="presOf" srcId="{242EF849-2EC1-453D-8FC9-BE6598B777BA}" destId="{012E4052-0D9E-4DAA-B768-1F4C329EFBD7}" srcOrd="0" destOrd="0" presId="urn:microsoft.com/office/officeart/2005/8/layout/radial6"/>
    <dgm:cxn modelId="{C9C47E65-F2C8-4DF9-A827-7E75C3ED7F1B}" type="presOf" srcId="{CA0BA626-063E-4C98-A31D-3282E48718C3}" destId="{71B9D79B-45FE-454B-8968-765E690BC7AC}" srcOrd="0" destOrd="0" presId="urn:microsoft.com/office/officeart/2005/8/layout/radial6"/>
    <dgm:cxn modelId="{47890640-8CC6-4A9F-B266-5BCF8029EF7A}" type="presOf" srcId="{EE9F1B3E-84C0-43DA-92F7-3726891E075C}" destId="{FBADFBD7-7B0F-484E-B2D1-F59AC16170D0}" srcOrd="0" destOrd="0" presId="urn:microsoft.com/office/officeart/2005/8/layout/radial6"/>
    <dgm:cxn modelId="{A1311D6A-6C36-4A1C-8B70-502FA25DCC54}" srcId="{242EF849-2EC1-453D-8FC9-BE6598B777BA}" destId="{5D5E9731-17DC-41F5-9B4A-819519D3B775}" srcOrd="0" destOrd="0" parTransId="{D782778F-3A72-46CB-9613-CCDE6DF621D8}" sibTransId="{EE9F1B3E-84C0-43DA-92F7-3726891E075C}"/>
    <dgm:cxn modelId="{66D334AE-1A2F-4C00-A5AA-AFDF3B7F7DE7}" type="presOf" srcId="{D5F75174-8B9D-42F4-B288-1A35D727E0C5}" destId="{40652F38-2DDB-416A-B125-1E0523558C11}" srcOrd="0" destOrd="0" presId="urn:microsoft.com/office/officeart/2005/8/layout/radial6"/>
    <dgm:cxn modelId="{EA44AB30-65FE-48DE-8762-B3107A4E3E35}" srcId="{242EF849-2EC1-453D-8FC9-BE6598B777BA}" destId="{C19726FE-493A-4E75-A60F-CA2D36978B49}" srcOrd="1" destOrd="0" parTransId="{8EF0DA56-6D99-4B4E-BD2B-C2D36B133920}" sibTransId="{D5F75174-8B9D-42F4-B288-1A35D727E0C5}"/>
    <dgm:cxn modelId="{A43BBAE7-0B7B-49C1-AFEC-0231036A66D8}" type="presOf" srcId="{C19726FE-493A-4E75-A60F-CA2D36978B49}" destId="{F9C68264-DB45-4799-86B4-F18EB6CCD5AD}" srcOrd="0" destOrd="0" presId="urn:microsoft.com/office/officeart/2005/8/layout/radial6"/>
    <dgm:cxn modelId="{0F410A6A-1567-493D-A885-12E1389AD2CF}" type="presOf" srcId="{55081107-36D4-48BF-B4B2-E25AB5090946}" destId="{2BEB9275-766A-4B8D-9D69-4385F3ED75DE}" srcOrd="0" destOrd="0" presId="urn:microsoft.com/office/officeart/2005/8/layout/radial6"/>
    <dgm:cxn modelId="{F41D7D19-BE06-43A0-9C0A-09CAAEA4EF03}" type="presParOf" srcId="{9BD32A90-1B8F-447B-A365-65F016B6D51E}" destId="{012E4052-0D9E-4DAA-B768-1F4C329EFBD7}" srcOrd="0" destOrd="0" presId="urn:microsoft.com/office/officeart/2005/8/layout/radial6"/>
    <dgm:cxn modelId="{F7C38E62-1C78-4D7E-B708-ABCD03CC2F9A}" type="presParOf" srcId="{9BD32A90-1B8F-447B-A365-65F016B6D51E}" destId="{224DA0A2-3AF9-4BE0-8432-8EA920A61158}" srcOrd="1" destOrd="0" presId="urn:microsoft.com/office/officeart/2005/8/layout/radial6"/>
    <dgm:cxn modelId="{3A3AB7BA-975B-4FAB-8DF0-8C0F7B755625}" type="presParOf" srcId="{9BD32A90-1B8F-447B-A365-65F016B6D51E}" destId="{14A8478E-81E6-4DFD-A97B-EDAF68FE9543}" srcOrd="2" destOrd="0" presId="urn:microsoft.com/office/officeart/2005/8/layout/radial6"/>
    <dgm:cxn modelId="{CF28384E-A6A9-4927-8782-8FBFF4482E3B}" type="presParOf" srcId="{9BD32A90-1B8F-447B-A365-65F016B6D51E}" destId="{FBADFBD7-7B0F-484E-B2D1-F59AC16170D0}" srcOrd="3" destOrd="0" presId="urn:microsoft.com/office/officeart/2005/8/layout/radial6"/>
    <dgm:cxn modelId="{3567F21C-2E9C-42BA-BECC-39B7105EA827}" type="presParOf" srcId="{9BD32A90-1B8F-447B-A365-65F016B6D51E}" destId="{F9C68264-DB45-4799-86B4-F18EB6CCD5AD}" srcOrd="4" destOrd="0" presId="urn:microsoft.com/office/officeart/2005/8/layout/radial6"/>
    <dgm:cxn modelId="{8E61E0D3-70D6-43DF-989F-7D4E8D1A3E47}" type="presParOf" srcId="{9BD32A90-1B8F-447B-A365-65F016B6D51E}" destId="{22B7C5D9-C6A1-4A59-A195-47FB466DFB5D}" srcOrd="5" destOrd="0" presId="urn:microsoft.com/office/officeart/2005/8/layout/radial6"/>
    <dgm:cxn modelId="{A74D294C-F5B5-4B96-9B15-0BDEEF15F44E}" type="presParOf" srcId="{9BD32A90-1B8F-447B-A365-65F016B6D51E}" destId="{40652F38-2DDB-416A-B125-1E0523558C11}" srcOrd="6" destOrd="0" presId="urn:microsoft.com/office/officeart/2005/8/layout/radial6"/>
    <dgm:cxn modelId="{2D7E56F1-FAF3-4CD1-B41A-83305091AADB}" type="presParOf" srcId="{9BD32A90-1B8F-447B-A365-65F016B6D51E}" destId="{71B9D79B-45FE-454B-8968-765E690BC7AC}" srcOrd="7" destOrd="0" presId="urn:microsoft.com/office/officeart/2005/8/layout/radial6"/>
    <dgm:cxn modelId="{12738EFC-5719-4A49-A950-4BA81FDDA7F8}" type="presParOf" srcId="{9BD32A90-1B8F-447B-A365-65F016B6D51E}" destId="{124A81AA-01D7-4848-A9F5-D45DD59726FA}" srcOrd="8" destOrd="0" presId="urn:microsoft.com/office/officeart/2005/8/layout/radial6"/>
    <dgm:cxn modelId="{5933E2BC-FC7A-4466-956B-0323FF371BC2}" type="presParOf" srcId="{9BD32A90-1B8F-447B-A365-65F016B6D51E}" destId="{2BEB9275-766A-4B8D-9D69-4385F3ED75DE}" srcOrd="9"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DC3B5-96B4-4ADA-90A2-86C84008D60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5E6929D6-38E9-45AE-B2BE-367211A8F3DE}">
      <dgm:prSet phldrT="[Κείμενο]"/>
      <dgm:spPr/>
      <dgm:t>
        <a:bodyPr/>
        <a:lstStyle/>
        <a:p>
          <a:r>
            <a:rPr lang="el-GR" dirty="0" smtClean="0"/>
            <a:t>Σκέψη</a:t>
          </a:r>
          <a:endParaRPr lang="en-US" dirty="0"/>
        </a:p>
      </dgm:t>
    </dgm:pt>
    <dgm:pt modelId="{B926CA01-2F21-4E39-99A7-E9AE46EB4A8A}" type="parTrans" cxnId="{E22D24AB-81A5-4990-8B91-6216EE603148}">
      <dgm:prSet/>
      <dgm:spPr/>
      <dgm:t>
        <a:bodyPr/>
        <a:lstStyle/>
        <a:p>
          <a:endParaRPr lang="en-US"/>
        </a:p>
      </dgm:t>
    </dgm:pt>
    <dgm:pt modelId="{5B8412E7-FA30-4F32-97D1-8914D3FB6EB2}" type="sibTrans" cxnId="{E22D24AB-81A5-4990-8B91-6216EE603148}">
      <dgm:prSet/>
      <dgm:spPr/>
      <dgm:t>
        <a:bodyPr/>
        <a:lstStyle/>
        <a:p>
          <a:endParaRPr lang="en-US"/>
        </a:p>
      </dgm:t>
    </dgm:pt>
    <dgm:pt modelId="{9545DC78-5F1C-45D8-9A3B-E42B335912F8}">
      <dgm:prSet phldrT="[Κείμενο]"/>
      <dgm:spPr/>
      <dgm:t>
        <a:bodyPr/>
        <a:lstStyle/>
        <a:p>
          <a:r>
            <a:rPr lang="el-GR" dirty="0" smtClean="0"/>
            <a:t>Συνείδηση</a:t>
          </a:r>
          <a:endParaRPr lang="en-US" dirty="0"/>
        </a:p>
      </dgm:t>
    </dgm:pt>
    <dgm:pt modelId="{6D21C3DF-EA3E-414D-B13D-E49984E5E461}" type="parTrans" cxnId="{700E3FF5-C1ED-4865-BD9F-2B2A62C12D42}">
      <dgm:prSet/>
      <dgm:spPr/>
      <dgm:t>
        <a:bodyPr/>
        <a:lstStyle/>
        <a:p>
          <a:endParaRPr lang="en-US"/>
        </a:p>
      </dgm:t>
    </dgm:pt>
    <dgm:pt modelId="{2B69DBAE-7763-4D1B-A3D3-74AFD679CBE8}" type="sibTrans" cxnId="{700E3FF5-C1ED-4865-BD9F-2B2A62C12D42}">
      <dgm:prSet/>
      <dgm:spPr/>
      <dgm:t>
        <a:bodyPr/>
        <a:lstStyle/>
        <a:p>
          <a:endParaRPr lang="en-US"/>
        </a:p>
      </dgm:t>
    </dgm:pt>
    <dgm:pt modelId="{8F70524A-B375-4DC2-B2E1-4FB499E7390A}">
      <dgm:prSet phldrT="[Κείμενο]"/>
      <dgm:spPr/>
      <dgm:t>
        <a:bodyPr/>
        <a:lstStyle/>
        <a:p>
          <a:r>
            <a:rPr lang="el-GR" dirty="0" smtClean="0"/>
            <a:t>Ηθική</a:t>
          </a:r>
          <a:endParaRPr lang="en-US" dirty="0"/>
        </a:p>
      </dgm:t>
    </dgm:pt>
    <dgm:pt modelId="{48660F19-A4A2-4DE2-8A1E-BCADCDA6B119}" type="parTrans" cxnId="{F6C9ADA4-FF41-411F-AD68-9EF2C4B1E0D4}">
      <dgm:prSet/>
      <dgm:spPr/>
      <dgm:t>
        <a:bodyPr/>
        <a:lstStyle/>
        <a:p>
          <a:endParaRPr lang="en-US"/>
        </a:p>
      </dgm:t>
    </dgm:pt>
    <dgm:pt modelId="{67B784D5-C6BC-4926-A9AD-27BB9DEFD1CD}" type="sibTrans" cxnId="{F6C9ADA4-FF41-411F-AD68-9EF2C4B1E0D4}">
      <dgm:prSet/>
      <dgm:spPr/>
      <dgm:t>
        <a:bodyPr/>
        <a:lstStyle/>
        <a:p>
          <a:endParaRPr lang="en-US"/>
        </a:p>
      </dgm:t>
    </dgm:pt>
    <dgm:pt modelId="{63794FFF-D2E4-46C3-8E62-B9DAF113DE3B}">
      <dgm:prSet phldrT="[Κείμενο]"/>
      <dgm:spPr/>
      <dgm:t>
        <a:bodyPr/>
        <a:lstStyle/>
        <a:p>
          <a:r>
            <a:rPr lang="el-GR" dirty="0" smtClean="0"/>
            <a:t>Βούληση</a:t>
          </a:r>
          <a:endParaRPr lang="en-US" dirty="0"/>
        </a:p>
      </dgm:t>
    </dgm:pt>
    <dgm:pt modelId="{69D31124-5A49-4239-BCB6-79721AB3CC82}" type="parTrans" cxnId="{6DAB8807-F846-432B-82B2-060E7DDAB029}">
      <dgm:prSet/>
      <dgm:spPr/>
      <dgm:t>
        <a:bodyPr/>
        <a:lstStyle/>
        <a:p>
          <a:endParaRPr lang="en-US"/>
        </a:p>
      </dgm:t>
    </dgm:pt>
    <dgm:pt modelId="{A41CCF8D-8072-44DD-BDEC-0254579B310F}" type="sibTrans" cxnId="{6DAB8807-F846-432B-82B2-060E7DDAB029}">
      <dgm:prSet/>
      <dgm:spPr/>
      <dgm:t>
        <a:bodyPr/>
        <a:lstStyle/>
        <a:p>
          <a:endParaRPr lang="en-US"/>
        </a:p>
      </dgm:t>
    </dgm:pt>
    <dgm:pt modelId="{371653F8-DC33-4CC5-A65C-0DD3EB94DFD2}" type="pres">
      <dgm:prSet presAssocID="{B37DC3B5-96B4-4ADA-90A2-86C84008D60B}" presName="cycle" presStyleCnt="0">
        <dgm:presLayoutVars>
          <dgm:dir/>
          <dgm:resizeHandles val="exact"/>
        </dgm:presLayoutVars>
      </dgm:prSet>
      <dgm:spPr/>
      <dgm:t>
        <a:bodyPr/>
        <a:lstStyle/>
        <a:p>
          <a:endParaRPr lang="en-US"/>
        </a:p>
      </dgm:t>
    </dgm:pt>
    <dgm:pt modelId="{916D1CC2-B550-42D2-936A-F3BC210EC687}" type="pres">
      <dgm:prSet presAssocID="{5E6929D6-38E9-45AE-B2BE-367211A8F3DE}" presName="node" presStyleLbl="node1" presStyleIdx="0" presStyleCnt="4">
        <dgm:presLayoutVars>
          <dgm:bulletEnabled val="1"/>
        </dgm:presLayoutVars>
      </dgm:prSet>
      <dgm:spPr/>
      <dgm:t>
        <a:bodyPr/>
        <a:lstStyle/>
        <a:p>
          <a:endParaRPr lang="en-US"/>
        </a:p>
      </dgm:t>
    </dgm:pt>
    <dgm:pt modelId="{56E5246F-0C29-4016-AA1C-3568ABE783EB}" type="pres">
      <dgm:prSet presAssocID="{5E6929D6-38E9-45AE-B2BE-367211A8F3DE}" presName="spNode" presStyleCnt="0"/>
      <dgm:spPr/>
    </dgm:pt>
    <dgm:pt modelId="{B80A954A-ABB3-4462-B4AB-39C893EF435C}" type="pres">
      <dgm:prSet presAssocID="{5B8412E7-FA30-4F32-97D1-8914D3FB6EB2}" presName="sibTrans" presStyleLbl="sibTrans1D1" presStyleIdx="0" presStyleCnt="4"/>
      <dgm:spPr/>
      <dgm:t>
        <a:bodyPr/>
        <a:lstStyle/>
        <a:p>
          <a:endParaRPr lang="en-US"/>
        </a:p>
      </dgm:t>
    </dgm:pt>
    <dgm:pt modelId="{2D5BEF4E-D330-4FE3-9CD3-D8B208F23A49}" type="pres">
      <dgm:prSet presAssocID="{9545DC78-5F1C-45D8-9A3B-E42B335912F8}" presName="node" presStyleLbl="node1" presStyleIdx="1" presStyleCnt="4">
        <dgm:presLayoutVars>
          <dgm:bulletEnabled val="1"/>
        </dgm:presLayoutVars>
      </dgm:prSet>
      <dgm:spPr/>
      <dgm:t>
        <a:bodyPr/>
        <a:lstStyle/>
        <a:p>
          <a:endParaRPr lang="en-US"/>
        </a:p>
      </dgm:t>
    </dgm:pt>
    <dgm:pt modelId="{3E13D0CF-A974-47A4-B3E3-9C10B7CD7A16}" type="pres">
      <dgm:prSet presAssocID="{9545DC78-5F1C-45D8-9A3B-E42B335912F8}" presName="spNode" presStyleCnt="0"/>
      <dgm:spPr/>
    </dgm:pt>
    <dgm:pt modelId="{6467EB66-DB1A-4070-B5AC-554FABF43C3A}" type="pres">
      <dgm:prSet presAssocID="{2B69DBAE-7763-4D1B-A3D3-74AFD679CBE8}" presName="sibTrans" presStyleLbl="sibTrans1D1" presStyleIdx="1" presStyleCnt="4"/>
      <dgm:spPr/>
      <dgm:t>
        <a:bodyPr/>
        <a:lstStyle/>
        <a:p>
          <a:endParaRPr lang="en-US"/>
        </a:p>
      </dgm:t>
    </dgm:pt>
    <dgm:pt modelId="{5AAC1E49-F326-4D76-96CE-AD4A55A3311E}" type="pres">
      <dgm:prSet presAssocID="{8F70524A-B375-4DC2-B2E1-4FB499E7390A}" presName="node" presStyleLbl="node1" presStyleIdx="2" presStyleCnt="4">
        <dgm:presLayoutVars>
          <dgm:bulletEnabled val="1"/>
        </dgm:presLayoutVars>
      </dgm:prSet>
      <dgm:spPr/>
      <dgm:t>
        <a:bodyPr/>
        <a:lstStyle/>
        <a:p>
          <a:endParaRPr lang="en-US"/>
        </a:p>
      </dgm:t>
    </dgm:pt>
    <dgm:pt modelId="{87DA4F9D-309B-47A5-A024-52B0800F779F}" type="pres">
      <dgm:prSet presAssocID="{8F70524A-B375-4DC2-B2E1-4FB499E7390A}" presName="spNode" presStyleCnt="0"/>
      <dgm:spPr/>
    </dgm:pt>
    <dgm:pt modelId="{547D76AB-9974-4D79-B361-D9E0840FB5AA}" type="pres">
      <dgm:prSet presAssocID="{67B784D5-C6BC-4926-A9AD-27BB9DEFD1CD}" presName="sibTrans" presStyleLbl="sibTrans1D1" presStyleIdx="2" presStyleCnt="4"/>
      <dgm:spPr/>
      <dgm:t>
        <a:bodyPr/>
        <a:lstStyle/>
        <a:p>
          <a:endParaRPr lang="en-US"/>
        </a:p>
      </dgm:t>
    </dgm:pt>
    <dgm:pt modelId="{0D9E3492-B352-4D73-9650-556F57432337}" type="pres">
      <dgm:prSet presAssocID="{63794FFF-D2E4-46C3-8E62-B9DAF113DE3B}" presName="node" presStyleLbl="node1" presStyleIdx="3" presStyleCnt="4">
        <dgm:presLayoutVars>
          <dgm:bulletEnabled val="1"/>
        </dgm:presLayoutVars>
      </dgm:prSet>
      <dgm:spPr/>
      <dgm:t>
        <a:bodyPr/>
        <a:lstStyle/>
        <a:p>
          <a:endParaRPr lang="en-US"/>
        </a:p>
      </dgm:t>
    </dgm:pt>
    <dgm:pt modelId="{6FFFF223-2382-433C-91D6-395CAAC44B29}" type="pres">
      <dgm:prSet presAssocID="{63794FFF-D2E4-46C3-8E62-B9DAF113DE3B}" presName="spNode" presStyleCnt="0"/>
      <dgm:spPr/>
    </dgm:pt>
    <dgm:pt modelId="{352849A4-F800-43B3-A429-1A57D967041C}" type="pres">
      <dgm:prSet presAssocID="{A41CCF8D-8072-44DD-BDEC-0254579B310F}" presName="sibTrans" presStyleLbl="sibTrans1D1" presStyleIdx="3" presStyleCnt="4"/>
      <dgm:spPr/>
      <dgm:t>
        <a:bodyPr/>
        <a:lstStyle/>
        <a:p>
          <a:endParaRPr lang="en-US"/>
        </a:p>
      </dgm:t>
    </dgm:pt>
  </dgm:ptLst>
  <dgm:cxnLst>
    <dgm:cxn modelId="{2F6A9F3A-6239-4BB5-8F9C-3DDADEE141EA}" type="presOf" srcId="{A41CCF8D-8072-44DD-BDEC-0254579B310F}" destId="{352849A4-F800-43B3-A429-1A57D967041C}" srcOrd="0" destOrd="0" presId="urn:microsoft.com/office/officeart/2005/8/layout/cycle6"/>
    <dgm:cxn modelId="{384C667D-0C1D-4E01-A9D3-81BD0A2F49A3}" type="presOf" srcId="{8F70524A-B375-4DC2-B2E1-4FB499E7390A}" destId="{5AAC1E49-F326-4D76-96CE-AD4A55A3311E}" srcOrd="0" destOrd="0" presId="urn:microsoft.com/office/officeart/2005/8/layout/cycle6"/>
    <dgm:cxn modelId="{700E3FF5-C1ED-4865-BD9F-2B2A62C12D42}" srcId="{B37DC3B5-96B4-4ADA-90A2-86C84008D60B}" destId="{9545DC78-5F1C-45D8-9A3B-E42B335912F8}" srcOrd="1" destOrd="0" parTransId="{6D21C3DF-EA3E-414D-B13D-E49984E5E461}" sibTransId="{2B69DBAE-7763-4D1B-A3D3-74AFD679CBE8}"/>
    <dgm:cxn modelId="{639CB2EE-BA46-4BD6-A958-F65E32D6B7DD}" type="presOf" srcId="{67B784D5-C6BC-4926-A9AD-27BB9DEFD1CD}" destId="{547D76AB-9974-4D79-B361-D9E0840FB5AA}" srcOrd="0" destOrd="0" presId="urn:microsoft.com/office/officeart/2005/8/layout/cycle6"/>
    <dgm:cxn modelId="{F6C9ADA4-FF41-411F-AD68-9EF2C4B1E0D4}" srcId="{B37DC3B5-96B4-4ADA-90A2-86C84008D60B}" destId="{8F70524A-B375-4DC2-B2E1-4FB499E7390A}" srcOrd="2" destOrd="0" parTransId="{48660F19-A4A2-4DE2-8A1E-BCADCDA6B119}" sibTransId="{67B784D5-C6BC-4926-A9AD-27BB9DEFD1CD}"/>
    <dgm:cxn modelId="{02986895-D21F-4A66-B7E3-16D0831D91C3}" type="presOf" srcId="{63794FFF-D2E4-46C3-8E62-B9DAF113DE3B}" destId="{0D9E3492-B352-4D73-9650-556F57432337}" srcOrd="0" destOrd="0" presId="urn:microsoft.com/office/officeart/2005/8/layout/cycle6"/>
    <dgm:cxn modelId="{05265844-83ED-4BB9-B972-6394E50BAA9A}" type="presOf" srcId="{9545DC78-5F1C-45D8-9A3B-E42B335912F8}" destId="{2D5BEF4E-D330-4FE3-9CD3-D8B208F23A49}" srcOrd="0" destOrd="0" presId="urn:microsoft.com/office/officeart/2005/8/layout/cycle6"/>
    <dgm:cxn modelId="{97D5699D-CBE1-4E74-B24A-7F0EC012DBDF}" type="presOf" srcId="{5B8412E7-FA30-4F32-97D1-8914D3FB6EB2}" destId="{B80A954A-ABB3-4462-B4AB-39C893EF435C}" srcOrd="0" destOrd="0" presId="urn:microsoft.com/office/officeart/2005/8/layout/cycle6"/>
    <dgm:cxn modelId="{E22D24AB-81A5-4990-8B91-6216EE603148}" srcId="{B37DC3B5-96B4-4ADA-90A2-86C84008D60B}" destId="{5E6929D6-38E9-45AE-B2BE-367211A8F3DE}" srcOrd="0" destOrd="0" parTransId="{B926CA01-2F21-4E39-99A7-E9AE46EB4A8A}" sibTransId="{5B8412E7-FA30-4F32-97D1-8914D3FB6EB2}"/>
    <dgm:cxn modelId="{D26EB590-B51E-469C-A82A-E483B5476037}" type="presOf" srcId="{2B69DBAE-7763-4D1B-A3D3-74AFD679CBE8}" destId="{6467EB66-DB1A-4070-B5AC-554FABF43C3A}" srcOrd="0" destOrd="0" presId="urn:microsoft.com/office/officeart/2005/8/layout/cycle6"/>
    <dgm:cxn modelId="{ADCB9698-9719-4DA3-BBBC-FE175033EE86}" type="presOf" srcId="{B37DC3B5-96B4-4ADA-90A2-86C84008D60B}" destId="{371653F8-DC33-4CC5-A65C-0DD3EB94DFD2}" srcOrd="0" destOrd="0" presId="urn:microsoft.com/office/officeart/2005/8/layout/cycle6"/>
    <dgm:cxn modelId="{6DAB8807-F846-432B-82B2-060E7DDAB029}" srcId="{B37DC3B5-96B4-4ADA-90A2-86C84008D60B}" destId="{63794FFF-D2E4-46C3-8E62-B9DAF113DE3B}" srcOrd="3" destOrd="0" parTransId="{69D31124-5A49-4239-BCB6-79721AB3CC82}" sibTransId="{A41CCF8D-8072-44DD-BDEC-0254579B310F}"/>
    <dgm:cxn modelId="{CB78436F-24B3-49D5-87F1-6C3854D18F19}" type="presOf" srcId="{5E6929D6-38E9-45AE-B2BE-367211A8F3DE}" destId="{916D1CC2-B550-42D2-936A-F3BC210EC687}" srcOrd="0" destOrd="0" presId="urn:microsoft.com/office/officeart/2005/8/layout/cycle6"/>
    <dgm:cxn modelId="{2BB587D6-F0A4-44C9-A6B1-E0E6101B2E59}" type="presParOf" srcId="{371653F8-DC33-4CC5-A65C-0DD3EB94DFD2}" destId="{916D1CC2-B550-42D2-936A-F3BC210EC687}" srcOrd="0" destOrd="0" presId="urn:microsoft.com/office/officeart/2005/8/layout/cycle6"/>
    <dgm:cxn modelId="{6BF9B3E8-7CB2-4DC7-8F0C-4E35C7DD7A6D}" type="presParOf" srcId="{371653F8-DC33-4CC5-A65C-0DD3EB94DFD2}" destId="{56E5246F-0C29-4016-AA1C-3568ABE783EB}" srcOrd="1" destOrd="0" presId="urn:microsoft.com/office/officeart/2005/8/layout/cycle6"/>
    <dgm:cxn modelId="{FF6A4805-6EED-454E-9B26-8FED9B683978}" type="presParOf" srcId="{371653F8-DC33-4CC5-A65C-0DD3EB94DFD2}" destId="{B80A954A-ABB3-4462-B4AB-39C893EF435C}" srcOrd="2" destOrd="0" presId="urn:microsoft.com/office/officeart/2005/8/layout/cycle6"/>
    <dgm:cxn modelId="{86B655A5-04CF-4B00-AD13-3390DE90CC51}" type="presParOf" srcId="{371653F8-DC33-4CC5-A65C-0DD3EB94DFD2}" destId="{2D5BEF4E-D330-4FE3-9CD3-D8B208F23A49}" srcOrd="3" destOrd="0" presId="urn:microsoft.com/office/officeart/2005/8/layout/cycle6"/>
    <dgm:cxn modelId="{83C6CA9C-772D-4B7B-870A-9584A2AB96E6}" type="presParOf" srcId="{371653F8-DC33-4CC5-A65C-0DD3EB94DFD2}" destId="{3E13D0CF-A974-47A4-B3E3-9C10B7CD7A16}" srcOrd="4" destOrd="0" presId="urn:microsoft.com/office/officeart/2005/8/layout/cycle6"/>
    <dgm:cxn modelId="{B43921A7-C343-4BD4-956F-E16E72C0D66A}" type="presParOf" srcId="{371653F8-DC33-4CC5-A65C-0DD3EB94DFD2}" destId="{6467EB66-DB1A-4070-B5AC-554FABF43C3A}" srcOrd="5" destOrd="0" presId="urn:microsoft.com/office/officeart/2005/8/layout/cycle6"/>
    <dgm:cxn modelId="{6798767E-C71C-4A2E-9AB4-528101F0D327}" type="presParOf" srcId="{371653F8-DC33-4CC5-A65C-0DD3EB94DFD2}" destId="{5AAC1E49-F326-4D76-96CE-AD4A55A3311E}" srcOrd="6" destOrd="0" presId="urn:microsoft.com/office/officeart/2005/8/layout/cycle6"/>
    <dgm:cxn modelId="{C628CD5C-C491-42E4-8111-32852E729295}" type="presParOf" srcId="{371653F8-DC33-4CC5-A65C-0DD3EB94DFD2}" destId="{87DA4F9D-309B-47A5-A024-52B0800F779F}" srcOrd="7" destOrd="0" presId="urn:microsoft.com/office/officeart/2005/8/layout/cycle6"/>
    <dgm:cxn modelId="{A6AFA895-7225-4D71-A879-24EF3B546432}" type="presParOf" srcId="{371653F8-DC33-4CC5-A65C-0DD3EB94DFD2}" destId="{547D76AB-9974-4D79-B361-D9E0840FB5AA}" srcOrd="8" destOrd="0" presId="urn:microsoft.com/office/officeart/2005/8/layout/cycle6"/>
    <dgm:cxn modelId="{AA31FE13-748D-42C0-9117-8E755D463E75}" type="presParOf" srcId="{371653F8-DC33-4CC5-A65C-0DD3EB94DFD2}" destId="{0D9E3492-B352-4D73-9650-556F57432337}" srcOrd="9" destOrd="0" presId="urn:microsoft.com/office/officeart/2005/8/layout/cycle6"/>
    <dgm:cxn modelId="{0F225A04-FB79-45D2-877C-DA26A73B5504}" type="presParOf" srcId="{371653F8-DC33-4CC5-A65C-0DD3EB94DFD2}" destId="{6FFFF223-2382-433C-91D6-395CAAC44B29}" srcOrd="10" destOrd="0" presId="urn:microsoft.com/office/officeart/2005/8/layout/cycle6"/>
    <dgm:cxn modelId="{ACDE7BB9-CBD0-4F88-B1E1-D7EBCDE41162}" type="presParOf" srcId="{371653F8-DC33-4CC5-A65C-0DD3EB94DFD2}" destId="{352849A4-F800-43B3-A429-1A57D967041C}" srcOrd="11" destOrd="0" presId="urn:microsoft.com/office/officeart/2005/8/layout/cycle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E45E51-80AA-4307-82C7-BB00412EFA1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5D6889DB-76A5-4CA7-97BF-35D7F046E2B8}">
      <dgm:prSet phldrT="[Κείμενο]"/>
      <dgm:spPr/>
      <dgm:t>
        <a:bodyPr/>
        <a:lstStyle/>
        <a:p>
          <a:r>
            <a:rPr lang="el-GR" dirty="0" smtClean="0"/>
            <a:t>Υπέρμαχοι</a:t>
          </a:r>
          <a:endParaRPr lang="en-US" dirty="0"/>
        </a:p>
      </dgm:t>
    </dgm:pt>
    <dgm:pt modelId="{88B59560-8646-4ADC-9065-B8C653883D63}" type="parTrans" cxnId="{9ED1FCBF-7BA8-4FF1-B76C-44D7E7C64BD2}">
      <dgm:prSet/>
      <dgm:spPr/>
      <dgm:t>
        <a:bodyPr/>
        <a:lstStyle/>
        <a:p>
          <a:endParaRPr lang="en-US"/>
        </a:p>
      </dgm:t>
    </dgm:pt>
    <dgm:pt modelId="{136D50FF-8209-496D-B447-8A7E6FB17EFE}" type="sibTrans" cxnId="{9ED1FCBF-7BA8-4FF1-B76C-44D7E7C64BD2}">
      <dgm:prSet/>
      <dgm:spPr/>
      <dgm:t>
        <a:bodyPr/>
        <a:lstStyle/>
        <a:p>
          <a:endParaRPr lang="en-US"/>
        </a:p>
      </dgm:t>
    </dgm:pt>
    <dgm:pt modelId="{B3077391-5234-4469-9E46-BE1795F552E4}">
      <dgm:prSet phldrT="[Κείμενο]"/>
      <dgm:spPr/>
      <dgm:t>
        <a:bodyPr/>
        <a:lstStyle/>
        <a:p>
          <a:r>
            <a:rPr lang="el-GR" dirty="0" smtClean="0"/>
            <a:t>Πιστεύουν πως η εξομοίωση αυτή θα οδηγήσει στην ακμή της ανθρωπότητας.</a:t>
          </a:r>
          <a:endParaRPr lang="en-US" dirty="0"/>
        </a:p>
      </dgm:t>
    </dgm:pt>
    <dgm:pt modelId="{6BA1D660-DF6F-48D3-9EBB-B58C78EE88E5}" type="parTrans" cxnId="{74899C6A-2FB9-45B7-852F-B86E02FAAF7F}">
      <dgm:prSet/>
      <dgm:spPr/>
      <dgm:t>
        <a:bodyPr/>
        <a:lstStyle/>
        <a:p>
          <a:endParaRPr lang="en-US"/>
        </a:p>
      </dgm:t>
    </dgm:pt>
    <dgm:pt modelId="{0371F59C-E7F6-46D7-9788-524DD5651FDB}" type="sibTrans" cxnId="{74899C6A-2FB9-45B7-852F-B86E02FAAF7F}">
      <dgm:prSet/>
      <dgm:spPr/>
      <dgm:t>
        <a:bodyPr/>
        <a:lstStyle/>
        <a:p>
          <a:endParaRPr lang="en-US"/>
        </a:p>
      </dgm:t>
    </dgm:pt>
    <dgm:pt modelId="{DD1925FC-0AE5-4455-91CD-6286A4113CCC}">
      <dgm:prSet phldrT="[Κείμενο]"/>
      <dgm:spPr/>
      <dgm:t>
        <a:bodyPr/>
        <a:lstStyle/>
        <a:p>
          <a:r>
            <a:rPr lang="el-GR" dirty="0" smtClean="0"/>
            <a:t>Χλευαστές</a:t>
          </a:r>
          <a:endParaRPr lang="en-US" dirty="0"/>
        </a:p>
      </dgm:t>
    </dgm:pt>
    <dgm:pt modelId="{47C5A7C5-783F-4B05-B967-384E11C276DC}" type="parTrans" cxnId="{985BD91F-6EF0-413D-87A1-55061A33EB72}">
      <dgm:prSet/>
      <dgm:spPr/>
      <dgm:t>
        <a:bodyPr/>
        <a:lstStyle/>
        <a:p>
          <a:endParaRPr lang="en-US"/>
        </a:p>
      </dgm:t>
    </dgm:pt>
    <dgm:pt modelId="{1D6B8487-4CA2-433C-B486-02DB36949144}" type="sibTrans" cxnId="{985BD91F-6EF0-413D-87A1-55061A33EB72}">
      <dgm:prSet/>
      <dgm:spPr/>
      <dgm:t>
        <a:bodyPr/>
        <a:lstStyle/>
        <a:p>
          <a:endParaRPr lang="en-US"/>
        </a:p>
      </dgm:t>
    </dgm:pt>
    <dgm:pt modelId="{CDED39D9-0A38-4678-A702-9B8A4758D05A}">
      <dgm:prSet phldrT="[Κείμενο]"/>
      <dgm:spPr/>
      <dgm:t>
        <a:bodyPr/>
        <a:lstStyle/>
        <a:p>
          <a:r>
            <a:rPr lang="el-GR" dirty="0" smtClean="0"/>
            <a:t>Πιστεύουν πως η εξίσωση της «έξυπνης» μηχανής και του ανθρώπου θα φέρει μελλοντικά μία εποχή κυριαρχίας των μηχανών.</a:t>
          </a:r>
          <a:endParaRPr lang="en-US" dirty="0"/>
        </a:p>
      </dgm:t>
    </dgm:pt>
    <dgm:pt modelId="{F0F297A9-64D7-4491-9D96-A3F8FE5AC95C}" type="parTrans" cxnId="{9929A1B8-C1D5-4F11-9281-CE6A01E11B99}">
      <dgm:prSet/>
      <dgm:spPr/>
      <dgm:t>
        <a:bodyPr/>
        <a:lstStyle/>
        <a:p>
          <a:endParaRPr lang="en-US"/>
        </a:p>
      </dgm:t>
    </dgm:pt>
    <dgm:pt modelId="{B74CEECF-603A-4CC6-96F6-B1EEC6777A87}" type="sibTrans" cxnId="{9929A1B8-C1D5-4F11-9281-CE6A01E11B99}">
      <dgm:prSet/>
      <dgm:spPr/>
      <dgm:t>
        <a:bodyPr/>
        <a:lstStyle/>
        <a:p>
          <a:endParaRPr lang="en-US"/>
        </a:p>
      </dgm:t>
    </dgm:pt>
    <dgm:pt modelId="{F337AADC-BFE9-4C06-9F6A-38C4308D2E84}" type="pres">
      <dgm:prSet presAssocID="{D6E45E51-80AA-4307-82C7-BB00412EFA1A}" presName="list" presStyleCnt="0">
        <dgm:presLayoutVars>
          <dgm:dir/>
          <dgm:animLvl val="lvl"/>
        </dgm:presLayoutVars>
      </dgm:prSet>
      <dgm:spPr/>
      <dgm:t>
        <a:bodyPr/>
        <a:lstStyle/>
        <a:p>
          <a:endParaRPr lang="en-US"/>
        </a:p>
      </dgm:t>
    </dgm:pt>
    <dgm:pt modelId="{BE3B33CE-59BE-48CA-B5E3-BB1FAA9A47D7}" type="pres">
      <dgm:prSet presAssocID="{5D6889DB-76A5-4CA7-97BF-35D7F046E2B8}" presName="posSpace" presStyleCnt="0"/>
      <dgm:spPr/>
    </dgm:pt>
    <dgm:pt modelId="{BBA62D9C-3366-4628-A123-E2F0052D44C6}" type="pres">
      <dgm:prSet presAssocID="{5D6889DB-76A5-4CA7-97BF-35D7F046E2B8}" presName="vertFlow" presStyleCnt="0"/>
      <dgm:spPr/>
    </dgm:pt>
    <dgm:pt modelId="{0E209F80-B482-4940-9F55-D0465076BE45}" type="pres">
      <dgm:prSet presAssocID="{5D6889DB-76A5-4CA7-97BF-35D7F046E2B8}" presName="topSpace" presStyleCnt="0"/>
      <dgm:spPr/>
    </dgm:pt>
    <dgm:pt modelId="{A340AF3E-257B-4000-8EE1-AD27011E1E31}" type="pres">
      <dgm:prSet presAssocID="{5D6889DB-76A5-4CA7-97BF-35D7F046E2B8}" presName="firstComp" presStyleCnt="0"/>
      <dgm:spPr/>
    </dgm:pt>
    <dgm:pt modelId="{8F1DC978-3DED-4ABE-9226-03429A042EB4}" type="pres">
      <dgm:prSet presAssocID="{5D6889DB-76A5-4CA7-97BF-35D7F046E2B8}" presName="firstChild" presStyleLbl="bgAccFollowNode1" presStyleIdx="0" presStyleCnt="2"/>
      <dgm:spPr/>
      <dgm:t>
        <a:bodyPr/>
        <a:lstStyle/>
        <a:p>
          <a:endParaRPr lang="en-US"/>
        </a:p>
      </dgm:t>
    </dgm:pt>
    <dgm:pt modelId="{F394A908-7B2C-4685-8475-CCD57E2EF159}" type="pres">
      <dgm:prSet presAssocID="{5D6889DB-76A5-4CA7-97BF-35D7F046E2B8}" presName="firstChildTx" presStyleLbl="bgAccFollowNode1" presStyleIdx="0" presStyleCnt="2">
        <dgm:presLayoutVars>
          <dgm:bulletEnabled val="1"/>
        </dgm:presLayoutVars>
      </dgm:prSet>
      <dgm:spPr/>
      <dgm:t>
        <a:bodyPr/>
        <a:lstStyle/>
        <a:p>
          <a:endParaRPr lang="en-US"/>
        </a:p>
      </dgm:t>
    </dgm:pt>
    <dgm:pt modelId="{A4A5BD64-0B96-4EED-967C-C9D0F2288295}" type="pres">
      <dgm:prSet presAssocID="{5D6889DB-76A5-4CA7-97BF-35D7F046E2B8}" presName="negSpace" presStyleCnt="0"/>
      <dgm:spPr/>
    </dgm:pt>
    <dgm:pt modelId="{11736F7C-4679-4BED-BA8C-63CF7172D5D8}" type="pres">
      <dgm:prSet presAssocID="{5D6889DB-76A5-4CA7-97BF-35D7F046E2B8}" presName="circle" presStyleLbl="node1" presStyleIdx="0" presStyleCnt="2"/>
      <dgm:spPr/>
      <dgm:t>
        <a:bodyPr/>
        <a:lstStyle/>
        <a:p>
          <a:endParaRPr lang="en-US"/>
        </a:p>
      </dgm:t>
    </dgm:pt>
    <dgm:pt modelId="{41AD3AC6-2976-486D-AB73-34C26F8AD7B7}" type="pres">
      <dgm:prSet presAssocID="{136D50FF-8209-496D-B447-8A7E6FB17EFE}" presName="transSpace" presStyleCnt="0"/>
      <dgm:spPr/>
    </dgm:pt>
    <dgm:pt modelId="{0B6FE697-01EB-408B-8A10-20EECA5383A8}" type="pres">
      <dgm:prSet presAssocID="{DD1925FC-0AE5-4455-91CD-6286A4113CCC}" presName="posSpace" presStyleCnt="0"/>
      <dgm:spPr/>
    </dgm:pt>
    <dgm:pt modelId="{06DF6EF0-CACC-4FAE-817C-60D4DDEBF79B}" type="pres">
      <dgm:prSet presAssocID="{DD1925FC-0AE5-4455-91CD-6286A4113CCC}" presName="vertFlow" presStyleCnt="0"/>
      <dgm:spPr/>
    </dgm:pt>
    <dgm:pt modelId="{FBB95FAB-BEBA-4417-9FE8-3649057F7A4A}" type="pres">
      <dgm:prSet presAssocID="{DD1925FC-0AE5-4455-91CD-6286A4113CCC}" presName="topSpace" presStyleCnt="0"/>
      <dgm:spPr/>
    </dgm:pt>
    <dgm:pt modelId="{AE194113-7F37-45D0-8449-71A2944E606B}" type="pres">
      <dgm:prSet presAssocID="{DD1925FC-0AE5-4455-91CD-6286A4113CCC}" presName="firstComp" presStyleCnt="0"/>
      <dgm:spPr/>
    </dgm:pt>
    <dgm:pt modelId="{AE9B45BF-01B8-4859-951C-861E9D191D59}" type="pres">
      <dgm:prSet presAssocID="{DD1925FC-0AE5-4455-91CD-6286A4113CCC}" presName="firstChild" presStyleLbl="bgAccFollowNode1" presStyleIdx="1" presStyleCnt="2"/>
      <dgm:spPr/>
      <dgm:t>
        <a:bodyPr/>
        <a:lstStyle/>
        <a:p>
          <a:endParaRPr lang="en-US"/>
        </a:p>
      </dgm:t>
    </dgm:pt>
    <dgm:pt modelId="{9BCB9FF0-C5C3-42DC-892F-720CEDFB6026}" type="pres">
      <dgm:prSet presAssocID="{DD1925FC-0AE5-4455-91CD-6286A4113CCC}" presName="firstChildTx" presStyleLbl="bgAccFollowNode1" presStyleIdx="1" presStyleCnt="2">
        <dgm:presLayoutVars>
          <dgm:bulletEnabled val="1"/>
        </dgm:presLayoutVars>
      </dgm:prSet>
      <dgm:spPr/>
      <dgm:t>
        <a:bodyPr/>
        <a:lstStyle/>
        <a:p>
          <a:endParaRPr lang="en-US"/>
        </a:p>
      </dgm:t>
    </dgm:pt>
    <dgm:pt modelId="{B3D419A1-A597-4841-8B01-03D06EDD087A}" type="pres">
      <dgm:prSet presAssocID="{DD1925FC-0AE5-4455-91CD-6286A4113CCC}" presName="negSpace" presStyleCnt="0"/>
      <dgm:spPr/>
    </dgm:pt>
    <dgm:pt modelId="{19DE21A8-6B0F-436F-8114-D9E72BBB7076}" type="pres">
      <dgm:prSet presAssocID="{DD1925FC-0AE5-4455-91CD-6286A4113CCC}" presName="circle" presStyleLbl="node1" presStyleIdx="1" presStyleCnt="2"/>
      <dgm:spPr/>
      <dgm:t>
        <a:bodyPr/>
        <a:lstStyle/>
        <a:p>
          <a:endParaRPr lang="en-US"/>
        </a:p>
      </dgm:t>
    </dgm:pt>
  </dgm:ptLst>
  <dgm:cxnLst>
    <dgm:cxn modelId="{74899C6A-2FB9-45B7-852F-B86E02FAAF7F}" srcId="{5D6889DB-76A5-4CA7-97BF-35D7F046E2B8}" destId="{B3077391-5234-4469-9E46-BE1795F552E4}" srcOrd="0" destOrd="0" parTransId="{6BA1D660-DF6F-48D3-9EBB-B58C78EE88E5}" sibTransId="{0371F59C-E7F6-46D7-9788-524DD5651FDB}"/>
    <dgm:cxn modelId="{FE9017D3-6A5A-4AAE-8DFB-08F4A0DB7E64}" type="presOf" srcId="{CDED39D9-0A38-4678-A702-9B8A4758D05A}" destId="{9BCB9FF0-C5C3-42DC-892F-720CEDFB6026}" srcOrd="1" destOrd="0" presId="urn:microsoft.com/office/officeart/2005/8/layout/hList9"/>
    <dgm:cxn modelId="{122F3876-2A31-49C3-A4BA-76E4DAD4D74D}" type="presOf" srcId="{D6E45E51-80AA-4307-82C7-BB00412EFA1A}" destId="{F337AADC-BFE9-4C06-9F6A-38C4308D2E84}" srcOrd="0" destOrd="0" presId="urn:microsoft.com/office/officeart/2005/8/layout/hList9"/>
    <dgm:cxn modelId="{BA540D1B-0AFB-4C9C-9D2F-BF14BF75ABB8}" type="presOf" srcId="{B3077391-5234-4469-9E46-BE1795F552E4}" destId="{F394A908-7B2C-4685-8475-CCD57E2EF159}" srcOrd="1" destOrd="0" presId="urn:microsoft.com/office/officeart/2005/8/layout/hList9"/>
    <dgm:cxn modelId="{F294A024-DB31-449A-803E-1C8F78F0825C}" type="presOf" srcId="{CDED39D9-0A38-4678-A702-9B8A4758D05A}" destId="{AE9B45BF-01B8-4859-951C-861E9D191D59}" srcOrd="0" destOrd="0" presId="urn:microsoft.com/office/officeart/2005/8/layout/hList9"/>
    <dgm:cxn modelId="{914CF946-C88F-4330-9B3E-1597C6D7C96B}" type="presOf" srcId="{5D6889DB-76A5-4CA7-97BF-35D7F046E2B8}" destId="{11736F7C-4679-4BED-BA8C-63CF7172D5D8}" srcOrd="0" destOrd="0" presId="urn:microsoft.com/office/officeart/2005/8/layout/hList9"/>
    <dgm:cxn modelId="{9929A1B8-C1D5-4F11-9281-CE6A01E11B99}" srcId="{DD1925FC-0AE5-4455-91CD-6286A4113CCC}" destId="{CDED39D9-0A38-4678-A702-9B8A4758D05A}" srcOrd="0" destOrd="0" parTransId="{F0F297A9-64D7-4491-9D96-A3F8FE5AC95C}" sibTransId="{B74CEECF-603A-4CC6-96F6-B1EEC6777A87}"/>
    <dgm:cxn modelId="{C80A0C81-9819-41FA-8D8D-F04F9A496A32}" type="presOf" srcId="{B3077391-5234-4469-9E46-BE1795F552E4}" destId="{8F1DC978-3DED-4ABE-9226-03429A042EB4}" srcOrd="0" destOrd="0" presId="urn:microsoft.com/office/officeart/2005/8/layout/hList9"/>
    <dgm:cxn modelId="{9ED1FCBF-7BA8-4FF1-B76C-44D7E7C64BD2}" srcId="{D6E45E51-80AA-4307-82C7-BB00412EFA1A}" destId="{5D6889DB-76A5-4CA7-97BF-35D7F046E2B8}" srcOrd="0" destOrd="0" parTransId="{88B59560-8646-4ADC-9065-B8C653883D63}" sibTransId="{136D50FF-8209-496D-B447-8A7E6FB17EFE}"/>
    <dgm:cxn modelId="{0C01EE10-FA13-46D9-91F4-7721E069A903}" type="presOf" srcId="{DD1925FC-0AE5-4455-91CD-6286A4113CCC}" destId="{19DE21A8-6B0F-436F-8114-D9E72BBB7076}" srcOrd="0" destOrd="0" presId="urn:microsoft.com/office/officeart/2005/8/layout/hList9"/>
    <dgm:cxn modelId="{985BD91F-6EF0-413D-87A1-55061A33EB72}" srcId="{D6E45E51-80AA-4307-82C7-BB00412EFA1A}" destId="{DD1925FC-0AE5-4455-91CD-6286A4113CCC}" srcOrd="1" destOrd="0" parTransId="{47C5A7C5-783F-4B05-B967-384E11C276DC}" sibTransId="{1D6B8487-4CA2-433C-B486-02DB36949144}"/>
    <dgm:cxn modelId="{CCFFA2ED-B069-4B7D-B6F7-97210D9260A3}" type="presParOf" srcId="{F337AADC-BFE9-4C06-9F6A-38C4308D2E84}" destId="{BE3B33CE-59BE-48CA-B5E3-BB1FAA9A47D7}" srcOrd="0" destOrd="0" presId="urn:microsoft.com/office/officeart/2005/8/layout/hList9"/>
    <dgm:cxn modelId="{362B2985-F07F-459C-8143-E3FC9DA8DE46}" type="presParOf" srcId="{F337AADC-BFE9-4C06-9F6A-38C4308D2E84}" destId="{BBA62D9C-3366-4628-A123-E2F0052D44C6}" srcOrd="1" destOrd="0" presId="urn:microsoft.com/office/officeart/2005/8/layout/hList9"/>
    <dgm:cxn modelId="{C287C6BC-0F01-4D1E-BA5F-580E17028E2B}" type="presParOf" srcId="{BBA62D9C-3366-4628-A123-E2F0052D44C6}" destId="{0E209F80-B482-4940-9F55-D0465076BE45}" srcOrd="0" destOrd="0" presId="urn:microsoft.com/office/officeart/2005/8/layout/hList9"/>
    <dgm:cxn modelId="{9E38EFCA-9CE1-4A1B-896E-FF6B670E5CF3}" type="presParOf" srcId="{BBA62D9C-3366-4628-A123-E2F0052D44C6}" destId="{A340AF3E-257B-4000-8EE1-AD27011E1E31}" srcOrd="1" destOrd="0" presId="urn:microsoft.com/office/officeart/2005/8/layout/hList9"/>
    <dgm:cxn modelId="{7EAC9B4F-1282-4ACC-8293-F79A1FF228A1}" type="presParOf" srcId="{A340AF3E-257B-4000-8EE1-AD27011E1E31}" destId="{8F1DC978-3DED-4ABE-9226-03429A042EB4}" srcOrd="0" destOrd="0" presId="urn:microsoft.com/office/officeart/2005/8/layout/hList9"/>
    <dgm:cxn modelId="{B09B2C13-445D-4D55-ADAD-32B672461EEC}" type="presParOf" srcId="{A340AF3E-257B-4000-8EE1-AD27011E1E31}" destId="{F394A908-7B2C-4685-8475-CCD57E2EF159}" srcOrd="1" destOrd="0" presId="urn:microsoft.com/office/officeart/2005/8/layout/hList9"/>
    <dgm:cxn modelId="{99628E9E-ADB4-4C82-87A8-0C06D21B3BB4}" type="presParOf" srcId="{F337AADC-BFE9-4C06-9F6A-38C4308D2E84}" destId="{A4A5BD64-0B96-4EED-967C-C9D0F2288295}" srcOrd="2" destOrd="0" presId="urn:microsoft.com/office/officeart/2005/8/layout/hList9"/>
    <dgm:cxn modelId="{C1BD1CC0-AEFC-44C2-85AB-5DC5988C882B}" type="presParOf" srcId="{F337AADC-BFE9-4C06-9F6A-38C4308D2E84}" destId="{11736F7C-4679-4BED-BA8C-63CF7172D5D8}" srcOrd="3" destOrd="0" presId="urn:microsoft.com/office/officeart/2005/8/layout/hList9"/>
    <dgm:cxn modelId="{0D85BBBB-DC89-4AAC-9960-F62F5D4C030E}" type="presParOf" srcId="{F337AADC-BFE9-4C06-9F6A-38C4308D2E84}" destId="{41AD3AC6-2976-486D-AB73-34C26F8AD7B7}" srcOrd="4" destOrd="0" presId="urn:microsoft.com/office/officeart/2005/8/layout/hList9"/>
    <dgm:cxn modelId="{1817F6C3-BAC7-47E9-9AEA-0FE6CB6ADFFB}" type="presParOf" srcId="{F337AADC-BFE9-4C06-9F6A-38C4308D2E84}" destId="{0B6FE697-01EB-408B-8A10-20EECA5383A8}" srcOrd="5" destOrd="0" presId="urn:microsoft.com/office/officeart/2005/8/layout/hList9"/>
    <dgm:cxn modelId="{F2B38FE7-5478-4D69-8C37-477DB53C9ADF}" type="presParOf" srcId="{F337AADC-BFE9-4C06-9F6A-38C4308D2E84}" destId="{06DF6EF0-CACC-4FAE-817C-60D4DDEBF79B}" srcOrd="6" destOrd="0" presId="urn:microsoft.com/office/officeart/2005/8/layout/hList9"/>
    <dgm:cxn modelId="{83026FEC-EA12-4790-8C10-63C3ADD64CC6}" type="presParOf" srcId="{06DF6EF0-CACC-4FAE-817C-60D4DDEBF79B}" destId="{FBB95FAB-BEBA-4417-9FE8-3649057F7A4A}" srcOrd="0" destOrd="0" presId="urn:microsoft.com/office/officeart/2005/8/layout/hList9"/>
    <dgm:cxn modelId="{B8C344AF-0EBF-48B4-8245-9DE4085E3542}" type="presParOf" srcId="{06DF6EF0-CACC-4FAE-817C-60D4DDEBF79B}" destId="{AE194113-7F37-45D0-8449-71A2944E606B}" srcOrd="1" destOrd="0" presId="urn:microsoft.com/office/officeart/2005/8/layout/hList9"/>
    <dgm:cxn modelId="{A3BCCAAD-DA0D-4053-9805-C47579755852}" type="presParOf" srcId="{AE194113-7F37-45D0-8449-71A2944E606B}" destId="{AE9B45BF-01B8-4859-951C-861E9D191D59}" srcOrd="0" destOrd="0" presId="urn:microsoft.com/office/officeart/2005/8/layout/hList9"/>
    <dgm:cxn modelId="{3E2E76C5-61A6-4670-88E3-2B9FBA2D150F}" type="presParOf" srcId="{AE194113-7F37-45D0-8449-71A2944E606B}" destId="{9BCB9FF0-C5C3-42DC-892F-720CEDFB6026}" srcOrd="1" destOrd="0" presId="urn:microsoft.com/office/officeart/2005/8/layout/hList9"/>
    <dgm:cxn modelId="{FD7F1AB7-38CD-4905-8148-5A65D4850FC6}" type="presParOf" srcId="{F337AADC-BFE9-4C06-9F6A-38C4308D2E84}" destId="{B3D419A1-A597-4841-8B01-03D06EDD087A}" srcOrd="7" destOrd="0" presId="urn:microsoft.com/office/officeart/2005/8/layout/hList9"/>
    <dgm:cxn modelId="{704B4AEB-EE52-4056-9934-DE43DC61C74D}" type="presParOf" srcId="{F337AADC-BFE9-4C06-9F6A-38C4308D2E84}" destId="{19DE21A8-6B0F-436F-8114-D9E72BBB7076}" srcOrd="8"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EB9275-766A-4B8D-9D69-4385F3ED75DE}">
      <dsp:nvSpPr>
        <dsp:cNvPr id="0" name=""/>
        <dsp:cNvSpPr/>
      </dsp:nvSpPr>
      <dsp:spPr>
        <a:xfrm>
          <a:off x="1888039" y="1074503"/>
          <a:ext cx="5643333" cy="5643333"/>
        </a:xfrm>
        <a:prstGeom prst="blockArc">
          <a:avLst>
            <a:gd name="adj1" fmla="val 9315307"/>
            <a:gd name="adj2" fmla="val 15981648"/>
            <a:gd name="adj3" fmla="val 464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652F38-2DDB-416A-B125-1E0523558C11}">
      <dsp:nvSpPr>
        <dsp:cNvPr id="0" name=""/>
        <dsp:cNvSpPr/>
      </dsp:nvSpPr>
      <dsp:spPr>
        <a:xfrm>
          <a:off x="1771851" y="850091"/>
          <a:ext cx="5643333" cy="5643333"/>
        </a:xfrm>
        <a:prstGeom prst="blockArc">
          <a:avLst>
            <a:gd name="adj1" fmla="val 1800000"/>
            <a:gd name="adj2" fmla="val 9000000"/>
            <a:gd name="adj3" fmla="val 464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ADFBD7-7B0F-484E-B2D1-F59AC16170D0}">
      <dsp:nvSpPr>
        <dsp:cNvPr id="0" name=""/>
        <dsp:cNvSpPr/>
      </dsp:nvSpPr>
      <dsp:spPr>
        <a:xfrm>
          <a:off x="1653406" y="1079415"/>
          <a:ext cx="5643333" cy="5643333"/>
        </a:xfrm>
        <a:prstGeom prst="blockArc">
          <a:avLst>
            <a:gd name="adj1" fmla="val 16274454"/>
            <a:gd name="adj2" fmla="val 1477951"/>
            <a:gd name="adj3" fmla="val 464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2E4052-0D9E-4DAA-B768-1F4C329EFBD7}">
      <dsp:nvSpPr>
        <dsp:cNvPr id="0" name=""/>
        <dsp:cNvSpPr/>
      </dsp:nvSpPr>
      <dsp:spPr>
        <a:xfrm>
          <a:off x="3294248" y="2372488"/>
          <a:ext cx="2598539" cy="259853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l-GR" sz="2900" b="1" kern="1200" spc="0" dirty="0" smtClean="0">
              <a:effectLst/>
              <a:latin typeface="+mn-lt"/>
              <a:ea typeface="Cambria Math" pitchFamily="18" charset="0"/>
              <a:cs typeface="Courier New" pitchFamily="49" charset="0"/>
            </a:rPr>
            <a:t>Σκέπτονται οι Μηχανές;</a:t>
          </a:r>
          <a:endParaRPr lang="en-US" sz="2900" b="1" kern="1200" spc="0" dirty="0">
            <a:effectLst/>
            <a:latin typeface="+mn-lt"/>
            <a:ea typeface="Cambria Math" pitchFamily="18" charset="0"/>
            <a:cs typeface="Courier New" pitchFamily="49" charset="0"/>
          </a:endParaRPr>
        </a:p>
      </dsp:txBody>
      <dsp:txXfrm>
        <a:off x="3294248" y="2372488"/>
        <a:ext cx="2598539" cy="2598539"/>
      </dsp:txXfrm>
    </dsp:sp>
    <dsp:sp modelId="{224DA0A2-3AF9-4BE0-8432-8EA920A61158}">
      <dsp:nvSpPr>
        <dsp:cNvPr id="0" name=""/>
        <dsp:cNvSpPr/>
      </dsp:nvSpPr>
      <dsp:spPr>
        <a:xfrm>
          <a:off x="2705961" y="228589"/>
          <a:ext cx="3657599" cy="183391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b="1" kern="1200" dirty="0" smtClean="0"/>
            <a:t>Ποιες κατά την γνώμη σας είναι οι σημαντικότερες αντιρρήσεις που μας εμποδίζουν να θεωρήσουμε πως οι ηλεκτρονικοί υπολογιστές και τα ρομπότ μπορούν να εξομοιωθούν με τους ανθρώπους;</a:t>
          </a:r>
          <a:endParaRPr lang="en-US" sz="1300" b="1" kern="1200" dirty="0"/>
        </a:p>
      </dsp:txBody>
      <dsp:txXfrm>
        <a:off x="2705961" y="228589"/>
        <a:ext cx="3657599" cy="1833911"/>
      </dsp:txXfrm>
    </dsp:sp>
    <dsp:sp modelId="{F9C68264-DB45-4799-86B4-F18EB6CCD5AD}">
      <dsp:nvSpPr>
        <dsp:cNvPr id="0" name=""/>
        <dsp:cNvSpPr/>
      </dsp:nvSpPr>
      <dsp:spPr>
        <a:xfrm>
          <a:off x="5720228" y="3886204"/>
          <a:ext cx="2520429" cy="2327290"/>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t>Δημιουργία γραμμής χρόνου για την εξέλιξη της ΤΝ, παράλληλα με τις φιλοσοφικές απόψεις που διατυπώθηκαν για το Νου και την τεχνολογία από κορυφαίους, παλιότερους και σύγχρονους φιλοσόφους</a:t>
          </a:r>
          <a:endParaRPr lang="en-US" sz="1200" b="1" kern="1200" dirty="0"/>
        </a:p>
      </dsp:txBody>
      <dsp:txXfrm>
        <a:off x="5720228" y="3886204"/>
        <a:ext cx="2520429" cy="2327290"/>
      </dsp:txXfrm>
    </dsp:sp>
    <dsp:sp modelId="{71B9D79B-45FE-454B-8968-765E690BC7AC}">
      <dsp:nvSpPr>
        <dsp:cNvPr id="0" name=""/>
        <dsp:cNvSpPr/>
      </dsp:nvSpPr>
      <dsp:spPr>
        <a:xfrm>
          <a:off x="903341" y="3851298"/>
          <a:ext cx="2606503" cy="2397102"/>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b="1" i="0" kern="1200" dirty="0" smtClean="0"/>
            <a:t>Περιγραφή βιωμάτων μας σε σχέση με την Τεχνητή Νοημοσύνη των ψηφιακών παιχνιδιών και την χρήση του διαδικτύου</a:t>
          </a:r>
          <a:endParaRPr lang="en-US" sz="1300" b="1" kern="1200" dirty="0"/>
        </a:p>
      </dsp:txBody>
      <dsp:txXfrm>
        <a:off x="903341" y="3851298"/>
        <a:ext cx="2606503" cy="23971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6D1CC2-B550-42D2-936A-F3BC210EC687}">
      <dsp:nvSpPr>
        <dsp:cNvPr id="0" name=""/>
        <dsp:cNvSpPr/>
      </dsp:nvSpPr>
      <dsp:spPr>
        <a:xfrm>
          <a:off x="2315477" y="1249"/>
          <a:ext cx="1388845" cy="902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Σκέψη</a:t>
          </a:r>
          <a:endParaRPr lang="en-US" sz="2000" kern="1200" dirty="0"/>
        </a:p>
      </dsp:txBody>
      <dsp:txXfrm>
        <a:off x="2315477" y="1249"/>
        <a:ext cx="1388845" cy="902749"/>
      </dsp:txXfrm>
    </dsp:sp>
    <dsp:sp modelId="{B80A954A-ABB3-4462-B4AB-39C893EF435C}">
      <dsp:nvSpPr>
        <dsp:cNvPr id="0" name=""/>
        <dsp:cNvSpPr/>
      </dsp:nvSpPr>
      <dsp:spPr>
        <a:xfrm>
          <a:off x="1519424" y="452624"/>
          <a:ext cx="2980951" cy="2980951"/>
        </a:xfrm>
        <a:custGeom>
          <a:avLst/>
          <a:gdLst/>
          <a:ahLst/>
          <a:cxnLst/>
          <a:rect l="0" t="0" r="0" b="0"/>
          <a:pathLst>
            <a:path>
              <a:moveTo>
                <a:pt x="2194887" y="176960"/>
              </a:moveTo>
              <a:arcTo wR="1490475" hR="1490475" stAng="17892226" swAng="26239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5BEF4E-D330-4FE3-9CD3-D8B208F23A49}">
      <dsp:nvSpPr>
        <dsp:cNvPr id="0" name=""/>
        <dsp:cNvSpPr/>
      </dsp:nvSpPr>
      <dsp:spPr>
        <a:xfrm>
          <a:off x="3805953" y="1491725"/>
          <a:ext cx="1388845" cy="902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Συνείδηση</a:t>
          </a:r>
          <a:endParaRPr lang="en-US" sz="2000" kern="1200" dirty="0"/>
        </a:p>
      </dsp:txBody>
      <dsp:txXfrm>
        <a:off x="3805953" y="1491725"/>
        <a:ext cx="1388845" cy="902749"/>
      </dsp:txXfrm>
    </dsp:sp>
    <dsp:sp modelId="{6467EB66-DB1A-4070-B5AC-554FABF43C3A}">
      <dsp:nvSpPr>
        <dsp:cNvPr id="0" name=""/>
        <dsp:cNvSpPr/>
      </dsp:nvSpPr>
      <dsp:spPr>
        <a:xfrm>
          <a:off x="1519424" y="452624"/>
          <a:ext cx="2980951" cy="2980951"/>
        </a:xfrm>
        <a:custGeom>
          <a:avLst/>
          <a:gdLst/>
          <a:ahLst/>
          <a:cxnLst/>
          <a:rect l="0" t="0" r="0" b="0"/>
          <a:pathLst>
            <a:path>
              <a:moveTo>
                <a:pt x="2907494" y="1952618"/>
              </a:moveTo>
              <a:arcTo wR="1490475" hR="1490475" stAng="1083784" swAng="26239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AC1E49-F326-4D76-96CE-AD4A55A3311E}">
      <dsp:nvSpPr>
        <dsp:cNvPr id="0" name=""/>
        <dsp:cNvSpPr/>
      </dsp:nvSpPr>
      <dsp:spPr>
        <a:xfrm>
          <a:off x="2315477" y="2982201"/>
          <a:ext cx="1388845" cy="902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Ηθική</a:t>
          </a:r>
          <a:endParaRPr lang="en-US" sz="2000" kern="1200" dirty="0"/>
        </a:p>
      </dsp:txBody>
      <dsp:txXfrm>
        <a:off x="2315477" y="2982201"/>
        <a:ext cx="1388845" cy="902749"/>
      </dsp:txXfrm>
    </dsp:sp>
    <dsp:sp modelId="{547D76AB-9974-4D79-B361-D9E0840FB5AA}">
      <dsp:nvSpPr>
        <dsp:cNvPr id="0" name=""/>
        <dsp:cNvSpPr/>
      </dsp:nvSpPr>
      <dsp:spPr>
        <a:xfrm>
          <a:off x="1519424" y="452624"/>
          <a:ext cx="2980951" cy="2980951"/>
        </a:xfrm>
        <a:custGeom>
          <a:avLst/>
          <a:gdLst/>
          <a:ahLst/>
          <a:cxnLst/>
          <a:rect l="0" t="0" r="0" b="0"/>
          <a:pathLst>
            <a:path>
              <a:moveTo>
                <a:pt x="786063" y="2803990"/>
              </a:moveTo>
              <a:arcTo wR="1490475" hR="1490475" stAng="7092226" swAng="26239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9E3492-B352-4D73-9650-556F57432337}">
      <dsp:nvSpPr>
        <dsp:cNvPr id="0" name=""/>
        <dsp:cNvSpPr/>
      </dsp:nvSpPr>
      <dsp:spPr>
        <a:xfrm>
          <a:off x="825001" y="1491725"/>
          <a:ext cx="1388845" cy="902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Βούληση</a:t>
          </a:r>
          <a:endParaRPr lang="en-US" sz="2000" kern="1200" dirty="0"/>
        </a:p>
      </dsp:txBody>
      <dsp:txXfrm>
        <a:off x="825001" y="1491725"/>
        <a:ext cx="1388845" cy="902749"/>
      </dsp:txXfrm>
    </dsp:sp>
    <dsp:sp modelId="{352849A4-F800-43B3-A429-1A57D967041C}">
      <dsp:nvSpPr>
        <dsp:cNvPr id="0" name=""/>
        <dsp:cNvSpPr/>
      </dsp:nvSpPr>
      <dsp:spPr>
        <a:xfrm>
          <a:off x="1519424" y="452624"/>
          <a:ext cx="2980951" cy="2980951"/>
        </a:xfrm>
        <a:custGeom>
          <a:avLst/>
          <a:gdLst/>
          <a:ahLst/>
          <a:cxnLst/>
          <a:rect l="0" t="0" r="0" b="0"/>
          <a:pathLst>
            <a:path>
              <a:moveTo>
                <a:pt x="73456" y="1028333"/>
              </a:moveTo>
              <a:arcTo wR="1490475" hR="1490475" stAng="11883784" swAng="26239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1DC978-3DED-4ABE-9226-03429A042EB4}">
      <dsp:nvSpPr>
        <dsp:cNvPr id="0" name=""/>
        <dsp:cNvSpPr/>
      </dsp:nvSpPr>
      <dsp:spPr>
        <a:xfrm>
          <a:off x="1372671" y="1748403"/>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l-GR" sz="1500" kern="1200" dirty="0" smtClean="0"/>
            <a:t>Πιστεύουν πως η εξομοίωση αυτή θα οδηγήσει στην ακμή της ανθρωπότητας.</a:t>
          </a:r>
          <a:endParaRPr lang="en-US" sz="1500" kern="1200" dirty="0"/>
        </a:p>
      </dsp:txBody>
      <dsp:txXfrm>
        <a:off x="1783990" y="1748403"/>
        <a:ext cx="2159426" cy="1714687"/>
      </dsp:txXfrm>
    </dsp:sp>
    <dsp:sp modelId="{11736F7C-4679-4BED-BA8C-63CF7172D5D8}">
      <dsp:nvSpPr>
        <dsp:cNvPr id="0" name=""/>
        <dsp:cNvSpPr/>
      </dsp:nvSpPr>
      <dsp:spPr>
        <a:xfrm>
          <a:off x="1607" y="1062871"/>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Υπέρμαχοι</a:t>
          </a:r>
          <a:endParaRPr lang="en-US" sz="2200" kern="1200" dirty="0"/>
        </a:p>
      </dsp:txBody>
      <dsp:txXfrm>
        <a:off x="1607" y="1062871"/>
        <a:ext cx="1713830" cy="1713830"/>
      </dsp:txXfrm>
    </dsp:sp>
    <dsp:sp modelId="{AE9B45BF-01B8-4859-951C-861E9D191D59}">
      <dsp:nvSpPr>
        <dsp:cNvPr id="0" name=""/>
        <dsp:cNvSpPr/>
      </dsp:nvSpPr>
      <dsp:spPr>
        <a:xfrm>
          <a:off x="5657247" y="1748403"/>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l-GR" sz="1500" kern="1200" dirty="0" smtClean="0"/>
            <a:t>Πιστεύουν πως η εξίσωση της «έξυπνης» μηχανής και του ανθρώπου θα φέρει μελλοντικά μία εποχή κυριαρχίας των μηχανών.</a:t>
          </a:r>
          <a:endParaRPr lang="en-US" sz="1500" kern="1200" dirty="0"/>
        </a:p>
      </dsp:txBody>
      <dsp:txXfrm>
        <a:off x="6068566" y="1748403"/>
        <a:ext cx="2159426" cy="1714687"/>
      </dsp:txXfrm>
    </dsp:sp>
    <dsp:sp modelId="{19DE21A8-6B0F-436F-8114-D9E72BBB7076}">
      <dsp:nvSpPr>
        <dsp:cNvPr id="0" name=""/>
        <dsp:cNvSpPr/>
      </dsp:nvSpPr>
      <dsp:spPr>
        <a:xfrm>
          <a:off x="4286183" y="1062871"/>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Χλευαστές</a:t>
          </a:r>
          <a:endParaRPr lang="en-US" sz="2200" kern="1200" dirty="0"/>
        </a:p>
      </dsp:txBody>
      <dsp:txXfrm>
        <a:off x="4286183" y="1062871"/>
        <a:ext cx="1713830" cy="17138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425C3-86AB-4E8E-A849-2E8E7D5F07C7}" type="datetimeFigureOut">
              <a:rPr lang="en-US" smtClean="0"/>
              <a:pPr/>
              <a:t>1/17/2018</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865FD-70BF-4156-84E8-D151D677A3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4BF865FD-70BF-4156-84E8-D151D677A3D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B169616-6826-408E-8C2E-C9AC4B60F184}" type="datetimeFigureOut">
              <a:rPr lang="en-US" smtClean="0"/>
              <a:pPr/>
              <a:t>1/17/2018</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2787191-D5B1-4E4D-B4E0-20BC10BBDE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69616-6826-408E-8C2E-C9AC4B60F184}" type="datetimeFigureOut">
              <a:rPr lang="en-US" smtClean="0"/>
              <a:pPr/>
              <a:t>1/17/2018</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87191-D5B1-4E4D-B4E0-20BC10BBDE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929;&#959;&#956;&#960;&#972;&#964;%20&#963;&#949;%20&#960;&#949;&#943;&#961;&#945;&#956;&#945;%20&#964;&#949;&#967;&#957;&#951;&#964;&#942;&#962;%20&#957;&#959;&#951;&#956;&#959;&#963;&#973;&#957;&#951;&#962;%20&#940;&#961;&#967;&#953;&#963;&#945;&#957;%20&#957;&#945;%20&#956;&#953;&#955;&#959;&#973;&#957;%20&#948;&#953;&#954;&#942;%20&#964;&#959;&#965;&#962;%20&#947;&#955;&#974;&#963;&#963;&#945;%20_%20Newsbeas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spicyboy\Desktop\o%20marei%20mas%20ta%20leei.wm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robot-computer.jpg"/>
          <p:cNvPicPr>
            <a:picLocks noChangeAspect="1"/>
          </p:cNvPicPr>
          <p:nvPr/>
        </p:nvPicPr>
        <p:blipFill>
          <a:blip r:embed="rId2" cstate="print"/>
          <a:stretch>
            <a:fillRect/>
          </a:stretch>
        </p:blipFill>
        <p:spPr>
          <a:xfrm>
            <a:off x="0" y="1828800"/>
            <a:ext cx="9144000" cy="5029200"/>
          </a:xfrm>
          <a:prstGeom prst="rect">
            <a:avLst/>
          </a:prstGeom>
        </p:spPr>
      </p:pic>
      <p:sp>
        <p:nvSpPr>
          <p:cNvPr id="2" name="1 - Τίτλος"/>
          <p:cNvSpPr>
            <a:spLocks noGrp="1"/>
          </p:cNvSpPr>
          <p:nvPr>
            <p:ph type="ctrTitle"/>
          </p:nvPr>
        </p:nvSpPr>
        <p:spPr>
          <a:xfrm>
            <a:off x="0" y="0"/>
            <a:ext cx="9144000" cy="1828800"/>
          </a:xfrm>
        </p:spPr>
        <p:txBody>
          <a:bodyPr>
            <a:normAutofit fontScale="90000"/>
          </a:bodyPr>
          <a:lstStyle/>
          <a:p>
            <a:r>
              <a:rPr lang="el-GR" dirty="0"/>
              <a:t/>
            </a:r>
            <a:br>
              <a:rPr lang="el-GR" dirty="0"/>
            </a:br>
            <a:r>
              <a:rPr lang="en-US" dirty="0" smtClean="0"/>
              <a:t>Artificial Intelligence</a:t>
            </a:r>
            <a:r>
              <a:rPr lang="el-GR" dirty="0" smtClean="0"/>
              <a:t/>
            </a:r>
            <a:br>
              <a:rPr lang="el-GR" dirty="0" smtClean="0"/>
            </a:br>
            <a:r>
              <a:rPr lang="el-GR" dirty="0" smtClean="0"/>
              <a:t>Φιλοσοφική Ερμηνεία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i="1" dirty="0" smtClean="0">
                <a:latin typeface="+mn-lt"/>
              </a:rPr>
              <a:t>Το ζήτημα της εξομοίωσης των υπολογιστών και των ρομπότ με τους ανθρώπους, λοιπόν, έχει λάβει τέτοιες διαστάσεις, ώστε να δημιουργηθεί τμήμα σε πανεπιστημιακές σχολές φιλοσοφίας σχετικά με αυτό. Ακόμη λέγεται πως θα αποτελέσει ένα </a:t>
            </a:r>
            <a:r>
              <a:rPr lang="el-GR" sz="1800" i="1" dirty="0" err="1" smtClean="0">
                <a:latin typeface="+mn-lt"/>
              </a:rPr>
              <a:t>απ’τα</a:t>
            </a:r>
            <a:r>
              <a:rPr lang="el-GR" sz="1800" i="1" dirty="0" smtClean="0">
                <a:latin typeface="+mn-lt"/>
              </a:rPr>
              <a:t> πιο ανησυχητικά προβλήματα του μελλοντικού ανθρώπου.</a:t>
            </a:r>
            <a:endParaRPr lang="en-US" sz="1800" i="1" dirty="0">
              <a:latin typeface="+mn-lt"/>
            </a:endParaRPr>
          </a:p>
        </p:txBody>
      </p:sp>
      <p:graphicFrame>
        <p:nvGraphicFramePr>
          <p:cNvPr id="4" name="3 - Θέση περιεχομένου"/>
          <p:cNvGraphicFramePr>
            <a:graphicFrameLocks noGrp="1"/>
          </p:cNvGraphicFramePr>
          <p:nvPr>
            <p:ph idx="1"/>
          </p:nvPr>
        </p:nvGraphicFramePr>
        <p:xfrm>
          <a:off x="304800" y="1447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457200" y="1828800"/>
            <a:ext cx="8839200" cy="369332"/>
          </a:xfrm>
          <a:prstGeom prst="rect">
            <a:avLst/>
          </a:prstGeom>
          <a:noFill/>
        </p:spPr>
        <p:txBody>
          <a:bodyPr wrap="square" rtlCol="0">
            <a:spAutoFit/>
          </a:bodyPr>
          <a:lstStyle/>
          <a:p>
            <a:r>
              <a:rPr lang="el-GR" dirty="0" smtClean="0">
                <a:effectLst>
                  <a:outerShdw blurRad="38100" dist="38100" dir="2700000" algn="tl">
                    <a:srgbClr val="000000">
                      <a:alpha val="43137"/>
                    </a:srgbClr>
                  </a:outerShdw>
                </a:effectLst>
              </a:rPr>
              <a:t>Με αυτόν τον τρόπο δημιουργούνται δυο ομάδες απλών ανθρώπων και φιλοσόφων:</a:t>
            </a:r>
          </a:p>
        </p:txBody>
      </p:sp>
      <p:pic>
        <p:nvPicPr>
          <p:cNvPr id="6" name="5 - Εικόνα" descr="images (4).jpg"/>
          <p:cNvPicPr>
            <a:picLocks noChangeAspect="1"/>
          </p:cNvPicPr>
          <p:nvPr/>
        </p:nvPicPr>
        <p:blipFill>
          <a:blip r:embed="rId6" cstate="print"/>
          <a:stretch>
            <a:fillRect/>
          </a:stretch>
        </p:blipFill>
        <p:spPr>
          <a:xfrm>
            <a:off x="-1" y="4953000"/>
            <a:ext cx="2209801" cy="1905000"/>
          </a:xfrm>
          <a:prstGeom prst="rect">
            <a:avLst/>
          </a:prstGeom>
        </p:spPr>
      </p:pic>
      <p:pic>
        <p:nvPicPr>
          <p:cNvPr id="7" name="6 - Εικόνα" descr="cb62dfc57f9aa75da3bd4cdfa2667b3a--musée-rodin-auguste-rodin.jpg"/>
          <p:cNvPicPr>
            <a:picLocks noChangeAspect="1"/>
          </p:cNvPicPr>
          <p:nvPr/>
        </p:nvPicPr>
        <p:blipFill>
          <a:blip r:embed="rId7" cstate="print"/>
          <a:stretch>
            <a:fillRect/>
          </a:stretch>
        </p:blipFill>
        <p:spPr>
          <a:xfrm flipH="1">
            <a:off x="6934200" y="4953000"/>
            <a:ext cx="2209800" cy="19050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Υπερμαχοι</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 Θέση περιεχομένου"/>
          <p:cNvSpPr>
            <a:spLocks noGrp="1"/>
          </p:cNvSpPr>
          <p:nvPr>
            <p:ph idx="1"/>
          </p:nvPr>
        </p:nvSpPr>
        <p:spPr>
          <a:xfrm>
            <a:off x="457200" y="1600200"/>
            <a:ext cx="8534400" cy="4525963"/>
          </a:xfrm>
        </p:spPr>
        <p:txBody>
          <a:bodyPr>
            <a:normAutofit/>
          </a:bodyPr>
          <a:lstStyle/>
          <a:p>
            <a:pPr>
              <a:buNone/>
            </a:pPr>
            <a:r>
              <a:rPr lang="el-GR" sz="1600" b="1" dirty="0" smtClean="0"/>
              <a:t>Κατά τους υπέρμαχους της Τεχνητής Νοημοσύνης, το A.I θα έπρεπε να εισαχθεί στις ζωές μας άφοβα για ποικίλους λόγους. Οι κυριότεροι από αυτούς είναι οι εξής: </a:t>
            </a:r>
            <a:endParaRPr lang="el-GR" sz="1600" b="1" dirty="0" smtClean="0"/>
          </a:p>
          <a:p>
            <a:pPr>
              <a:buFont typeface="+mj-lt"/>
              <a:buAutoNum type="arabicPeriod"/>
            </a:pPr>
            <a:endParaRPr lang="el-GR" sz="1600" dirty="0" smtClean="0"/>
          </a:p>
          <a:p>
            <a:pPr>
              <a:buFont typeface="+mj-lt"/>
              <a:buAutoNum type="arabicPeriod"/>
            </a:pPr>
            <a:r>
              <a:rPr lang="el-GR" sz="1600" dirty="0" smtClean="0"/>
              <a:t> </a:t>
            </a:r>
            <a:r>
              <a:rPr lang="el-GR" sz="1600" dirty="0" smtClean="0"/>
              <a:t>Αρχικά σε γενικές γραμμές το A.I μπορεί να αναπαράγει </a:t>
            </a:r>
            <a:r>
              <a:rPr lang="el-GR" sz="1600" dirty="0" err="1" smtClean="0"/>
              <a:t>ό,τι</a:t>
            </a:r>
            <a:r>
              <a:rPr lang="el-GR" sz="1600" dirty="0" smtClean="0"/>
              <a:t> κάνει ο άνθρωπος, χωρίς όμως τους </a:t>
            </a:r>
            <a:r>
              <a:rPr lang="el-GR" sz="1600" dirty="0" smtClean="0"/>
              <a:t>«αντιπαραγωγικούς παράγοντες» </a:t>
            </a:r>
            <a:r>
              <a:rPr lang="el-GR" sz="1600" dirty="0" smtClean="0"/>
              <a:t>όπως η κούραση, ο περιορισμένος χρόνος, τα συναισθήματα κ.α. </a:t>
            </a:r>
          </a:p>
          <a:p>
            <a:pPr>
              <a:buFont typeface="+mj-lt"/>
              <a:buAutoNum type="arabicPeriod"/>
            </a:pPr>
            <a:r>
              <a:rPr lang="el-GR" sz="1600" dirty="0" smtClean="0"/>
              <a:t> </a:t>
            </a:r>
            <a:r>
              <a:rPr lang="el-GR" sz="1600" dirty="0" smtClean="0"/>
              <a:t>Δεδομένου ότι στην εποχή μας εξαρτόμαστε από μη ανανεώσιμες πηγές ενέργειας και </a:t>
            </a:r>
            <a:r>
              <a:rPr lang="el-GR" sz="1600" dirty="0" err="1" smtClean="0"/>
              <a:t>κάυσιμα</a:t>
            </a:r>
            <a:r>
              <a:rPr lang="el-GR" sz="1600" dirty="0" smtClean="0"/>
              <a:t>, η τεχνητή νοημοσύνη θα μπορούσε να αναπτυχθεί με πρωταρχικό σκοπό την </a:t>
            </a:r>
            <a:r>
              <a:rPr lang="el-GR" sz="1600" dirty="0" smtClean="0"/>
              <a:t>εύρεση </a:t>
            </a:r>
            <a:r>
              <a:rPr lang="el-GR" sz="1600" dirty="0" smtClean="0"/>
              <a:t>τέτοιου είδους καυσίμων και γενικά πρώτων υλών. </a:t>
            </a:r>
          </a:p>
          <a:p>
            <a:pPr>
              <a:buFont typeface="+mj-lt"/>
              <a:buAutoNum type="arabicPeriod"/>
            </a:pPr>
            <a:r>
              <a:rPr lang="el-GR" sz="1600" dirty="0" smtClean="0"/>
              <a:t>Ακόμη</a:t>
            </a:r>
            <a:r>
              <a:rPr lang="el-GR" sz="1600" dirty="0" smtClean="0"/>
              <a:t>, μέσω τέτοιας ανάπτυξης της ρομποτικής, θα μπορούσαν να υπάρξουν εφαρμογές στον ιατρικό τομέα, δηλαδή η μηχανή να μπορεί να εξετάζει και να αξιολογεί την κατάσταση ενός ασθενή με ακρίβεια και να προτείνει την κατάλληλη μέθοδο αντιμετώπισης της κάθε ασθένειας, </a:t>
            </a:r>
            <a:r>
              <a:rPr lang="el-GR" sz="1600" dirty="0" smtClean="0"/>
              <a:t>έτσι </a:t>
            </a:r>
            <a:r>
              <a:rPr lang="el-GR" sz="1600" dirty="0" smtClean="0"/>
              <a:t>μειώνοντας δραστικά τις επιπλοκές και τα ατυχήματα σε αυτόν τον </a:t>
            </a:r>
            <a:r>
              <a:rPr lang="el-GR" sz="1600" dirty="0" smtClean="0"/>
              <a:t>τομέα.</a:t>
            </a:r>
            <a:endParaRPr lang="el-GR"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χλευαστεσ</a:t>
            </a:r>
            <a:endParaRPr lang="en-US" dirty="0"/>
          </a:p>
        </p:txBody>
      </p:sp>
      <p:sp>
        <p:nvSpPr>
          <p:cNvPr id="3" name="2 - Θέση περιεχομένου"/>
          <p:cNvSpPr>
            <a:spLocks noGrp="1"/>
          </p:cNvSpPr>
          <p:nvPr>
            <p:ph idx="1"/>
          </p:nvPr>
        </p:nvSpPr>
        <p:spPr/>
        <p:txBody>
          <a:bodyPr>
            <a:normAutofit fontScale="47500" lnSpcReduction="20000"/>
          </a:bodyPr>
          <a:lstStyle/>
          <a:p>
            <a:pPr>
              <a:buNone/>
            </a:pPr>
            <a:r>
              <a:rPr lang="el-GR" sz="2900" b="1" dirty="0" smtClean="0"/>
              <a:t>Σύμφωνα με τους χλευαστές της Τεχνητής Νοημοσύνης, το A.I </a:t>
            </a:r>
            <a:r>
              <a:rPr lang="el-GR" sz="2900" b="1" dirty="0" smtClean="0"/>
              <a:t>μπορεί </a:t>
            </a:r>
            <a:r>
              <a:rPr lang="el-GR" sz="2900" b="1" dirty="0" smtClean="0"/>
              <a:t>να </a:t>
            </a:r>
            <a:r>
              <a:rPr lang="el-GR" sz="2900" b="1" dirty="0" smtClean="0"/>
              <a:t>αποτελέσει</a:t>
            </a:r>
            <a:endParaRPr lang="en-US" sz="2900" b="1" dirty="0" smtClean="0"/>
          </a:p>
          <a:p>
            <a:pPr>
              <a:buNone/>
            </a:pPr>
            <a:r>
              <a:rPr lang="el-GR" sz="2900" b="1" dirty="0" smtClean="0"/>
              <a:t>άμεσο </a:t>
            </a:r>
            <a:r>
              <a:rPr lang="el-GR" sz="2900" b="1" dirty="0" smtClean="0"/>
              <a:t>κίνδυνο κυρίως εκπληρώνοντας </a:t>
            </a:r>
            <a:r>
              <a:rPr lang="el-GR" sz="2900" b="1" dirty="0" smtClean="0"/>
              <a:t>ένα από </a:t>
            </a:r>
            <a:r>
              <a:rPr lang="el-GR" sz="2900" b="1" dirty="0" smtClean="0"/>
              <a:t>τα παρακάτω σενάρια: </a:t>
            </a:r>
            <a:endParaRPr lang="en-US" sz="2900" b="1" dirty="0" smtClean="0"/>
          </a:p>
          <a:p>
            <a:pPr marL="514350" indent="-514350">
              <a:buFont typeface="+mj-lt"/>
              <a:buAutoNum type="arabicPeriod"/>
            </a:pPr>
            <a:endParaRPr lang="en-US" dirty="0" smtClean="0"/>
          </a:p>
          <a:p>
            <a:pPr marL="514350" indent="-514350">
              <a:buFont typeface="+mj-lt"/>
              <a:buAutoNum type="arabicPeriod"/>
            </a:pPr>
            <a:r>
              <a:rPr lang="el-GR" dirty="0" smtClean="0"/>
              <a:t> </a:t>
            </a:r>
            <a:r>
              <a:rPr lang="el-GR" dirty="0" smtClean="0"/>
              <a:t>Θα του έχει </a:t>
            </a:r>
            <a:r>
              <a:rPr lang="el-GR" dirty="0" smtClean="0"/>
              <a:t>δοθεί </a:t>
            </a:r>
            <a:r>
              <a:rPr lang="el-GR" dirty="0" smtClean="0"/>
              <a:t>ως βασική εντολή να λειτουργήσει για κάποιον καταστροφικό σκοπό, όπως για παράδειγμα να δημιουργηθεί μια μηχανή που θα έχει ως κύρια χρήση τη δολοφονία ανθρώπων</a:t>
            </a:r>
            <a:r>
              <a:rPr lang="el-GR" dirty="0" smtClean="0"/>
              <a:t>,</a:t>
            </a:r>
            <a:r>
              <a:rPr lang="en-US" dirty="0" smtClean="0"/>
              <a:t> </a:t>
            </a:r>
            <a:r>
              <a:rPr lang="el-GR" dirty="0" smtClean="0"/>
              <a:t>κάτι </a:t>
            </a:r>
            <a:r>
              <a:rPr lang="el-GR" dirty="0" smtClean="0"/>
              <a:t>που εάν εξελισσόταν περεταίρω θα μπορούσε να οδηγήσει σε έναν ενδεχόμενο πόλεμο μεταξύ A.I και θα οδηγούσε σε μαζικούς θανάτους. </a:t>
            </a:r>
            <a:endParaRPr lang="en-US" dirty="0" smtClean="0"/>
          </a:p>
          <a:p>
            <a:pPr marL="514350" indent="-514350">
              <a:buFont typeface="+mj-lt"/>
              <a:buAutoNum type="arabicPeriod"/>
            </a:pPr>
            <a:r>
              <a:rPr lang="el-GR" dirty="0" smtClean="0"/>
              <a:t>Η </a:t>
            </a:r>
            <a:r>
              <a:rPr lang="el-GR" dirty="0" smtClean="0"/>
              <a:t>μηχανή θα έχει ως </a:t>
            </a:r>
            <a:r>
              <a:rPr lang="el-GR" dirty="0" smtClean="0"/>
              <a:t>πυρήνα </a:t>
            </a:r>
            <a:r>
              <a:rPr lang="el-GR" dirty="0" smtClean="0"/>
              <a:t>της μια εντολή η οποία θα το καθοδηγεί σε ωφέλιμες πράξεις , </a:t>
            </a:r>
            <a:r>
              <a:rPr lang="el-GR" dirty="0" smtClean="0"/>
              <a:t>αλλά </a:t>
            </a:r>
            <a:r>
              <a:rPr lang="el-GR" dirty="0" smtClean="0"/>
              <a:t>θα προσπαθεί σε κάποιες περιπτώσεις να </a:t>
            </a:r>
            <a:r>
              <a:rPr lang="el-GR" dirty="0" smtClean="0"/>
              <a:t>«ωφελήσει» μέσω </a:t>
            </a:r>
            <a:r>
              <a:rPr lang="el-GR" dirty="0" smtClean="0"/>
              <a:t>καταστροφικών μεθόδων. Τρανταχτό παράδειγμα αποτελεί το παράδειγμα του αυτοκινήτου, </a:t>
            </a:r>
            <a:r>
              <a:rPr lang="el-GR" dirty="0" smtClean="0"/>
              <a:t>κατά </a:t>
            </a:r>
            <a:r>
              <a:rPr lang="el-GR" dirty="0" smtClean="0"/>
              <a:t>το οποίο θα μπορούσε </a:t>
            </a:r>
            <a:r>
              <a:rPr lang="el-GR" dirty="0" smtClean="0"/>
              <a:t>κανείς </a:t>
            </a:r>
            <a:r>
              <a:rPr lang="el-GR" dirty="0" smtClean="0"/>
              <a:t>να ζητήσει </a:t>
            </a:r>
            <a:r>
              <a:rPr lang="el-GR" dirty="0" smtClean="0"/>
              <a:t>από ένα </a:t>
            </a:r>
            <a:r>
              <a:rPr lang="el-GR" dirty="0" smtClean="0"/>
              <a:t>αυτοκίνητο προγραμματισμένο στα πλαίσια της Τεχνητής Νοημοσύνης να τον μεταφέρει για παράδειγμα στο αεροδρόμιο </a:t>
            </a:r>
            <a:r>
              <a:rPr lang="el-GR" dirty="0" smtClean="0"/>
              <a:t>όσο </a:t>
            </a:r>
            <a:r>
              <a:rPr lang="el-GR" dirty="0" smtClean="0"/>
              <a:t>πιο σύντομα μπορεί και αυτό </a:t>
            </a:r>
            <a:r>
              <a:rPr lang="el-GR" dirty="0" smtClean="0"/>
              <a:t>(εάν </a:t>
            </a:r>
            <a:r>
              <a:rPr lang="el-GR" dirty="0" smtClean="0"/>
              <a:t>δεν έχε προγραμματιστεί </a:t>
            </a:r>
            <a:r>
              <a:rPr lang="el-GR" dirty="0" smtClean="0"/>
              <a:t>σωστά) </a:t>
            </a:r>
            <a:r>
              <a:rPr lang="el-GR" dirty="0" smtClean="0"/>
              <a:t>να μην λάβει </a:t>
            </a:r>
            <a:r>
              <a:rPr lang="el-GR" dirty="0" err="1" smtClean="0"/>
              <a:t>υπόψην</a:t>
            </a:r>
            <a:r>
              <a:rPr lang="el-GR" dirty="0" smtClean="0"/>
              <a:t> ούτε φανάρια ούτε πιθανώς πεζούς ή άλλα οχήματα οδηγώντας έτσι σε θάνατο όχι </a:t>
            </a:r>
            <a:r>
              <a:rPr lang="el-GR" dirty="0" smtClean="0"/>
              <a:t>μόνο </a:t>
            </a:r>
            <a:r>
              <a:rPr lang="el-GR" dirty="0" smtClean="0"/>
              <a:t>τον επιβάτη </a:t>
            </a:r>
            <a:r>
              <a:rPr lang="el-GR" dirty="0" smtClean="0"/>
              <a:t>αλλά </a:t>
            </a:r>
            <a:r>
              <a:rPr lang="el-GR" dirty="0" smtClean="0"/>
              <a:t>και τους γύρω </a:t>
            </a:r>
            <a:r>
              <a:rPr lang="el-GR" dirty="0" smtClean="0"/>
              <a:t>του</a:t>
            </a:r>
            <a:r>
              <a:rPr lang="en-US" dirty="0" smtClean="0"/>
              <a:t>.</a:t>
            </a:r>
            <a:endParaRPr lang="el-GR" dirty="0" smtClean="0"/>
          </a:p>
          <a:p>
            <a:pPr marL="514350" indent="-514350">
              <a:buFont typeface="+mj-lt"/>
              <a:buAutoNum type="arabicPeriod"/>
            </a:pPr>
            <a:r>
              <a:rPr lang="el-GR" dirty="0" smtClean="0"/>
              <a:t>Ακόμη </a:t>
            </a:r>
            <a:r>
              <a:rPr lang="el-GR" dirty="0" smtClean="0"/>
              <a:t>και με την ασφαλή είσοδο της Τεχνητής Νοημοσύνης στη ζωή μας, οι περισσότερες δουλειές που εκτελούσε ο άνθρωπος θα </a:t>
            </a:r>
            <a:r>
              <a:rPr lang="el-GR" dirty="0" smtClean="0"/>
              <a:t>γινόντουσαν </a:t>
            </a:r>
            <a:r>
              <a:rPr lang="el-GR" dirty="0" smtClean="0"/>
              <a:t>από τις μηχανές, με αποτέλεσμα να αυξανόντουσαν τα ποσοστά </a:t>
            </a:r>
            <a:r>
              <a:rPr lang="el-GR" dirty="0" smtClean="0"/>
              <a:t>ανεργίας </a:t>
            </a:r>
            <a:r>
              <a:rPr lang="el-GR" dirty="0" smtClean="0"/>
              <a:t>και έτσι παράλληλα τα κρούσματα προβλημάτων κοινωνικής παθογένειας, όπως </a:t>
            </a:r>
            <a:r>
              <a:rPr lang="el-GR" dirty="0" smtClean="0"/>
              <a:t>π.χ. </a:t>
            </a:r>
            <a:r>
              <a:rPr lang="el-GR" dirty="0" smtClean="0"/>
              <a:t>χουλιγκανισμός και φτώχια(ανεξαρτήτως κοινωνικού στρώματος)</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noAutofit/>
          </a:bodyPr>
          <a:lstStyle/>
          <a:p>
            <a:r>
              <a:rPr lang="el-GR" sz="3200" b="1" dirty="0" smtClean="0"/>
              <a:t>Γενικότερα θα πρέπει να επικρατήσει μία πιο ισορροπημένη άποψη, την οποία και μας δίνει </a:t>
            </a:r>
            <a:r>
              <a:rPr lang="en-US" sz="3200" b="1" dirty="0" smtClean="0"/>
              <a:t>Stuart Russell</a:t>
            </a:r>
            <a:endParaRPr lang="en-US" sz="3200" b="1"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Κατά τον </a:t>
            </a:r>
            <a:r>
              <a:rPr lang="el-GR" dirty="0" err="1" smtClean="0"/>
              <a:t>Stuart</a:t>
            </a:r>
            <a:r>
              <a:rPr lang="el-GR" dirty="0" smtClean="0"/>
              <a:t> </a:t>
            </a:r>
            <a:r>
              <a:rPr lang="el-GR" dirty="0" err="1" smtClean="0"/>
              <a:t>Russell</a:t>
            </a:r>
            <a:r>
              <a:rPr lang="el-GR" dirty="0" smtClean="0"/>
              <a:t>,(</a:t>
            </a:r>
            <a:r>
              <a:rPr lang="el-GR" dirty="0" err="1" smtClean="0"/>
              <a:t>Phd</a:t>
            </a:r>
            <a:r>
              <a:rPr lang="el-GR" dirty="0" smtClean="0"/>
              <a:t>, Καθηγητής Πληροφορικών Επιστημών στο UC </a:t>
            </a:r>
            <a:r>
              <a:rPr lang="el-GR" dirty="0" err="1" smtClean="0"/>
              <a:t>Berkeley</a:t>
            </a:r>
            <a:r>
              <a:rPr lang="el-GR" dirty="0" smtClean="0"/>
              <a:t>) οι περισσότεροι ερευνητές της </a:t>
            </a:r>
            <a:r>
              <a:rPr lang="el-GR" dirty="0" smtClean="0"/>
              <a:t>Τεχνητής </a:t>
            </a:r>
            <a:r>
              <a:rPr lang="el-GR" dirty="0" smtClean="0"/>
              <a:t>Νοημοσύνης βιάζονται να ''δείξουν αποτελέσματα'' και να δημιουργήσουν έξυπνες μηχανές, ενώ άλλοι παράλληλα σκέφτονται μονάχα το τι θα </a:t>
            </a:r>
            <a:r>
              <a:rPr lang="el-GR" dirty="0" smtClean="0"/>
              <a:t>γίνει εάν </a:t>
            </a:r>
            <a:r>
              <a:rPr lang="el-GR" dirty="0" smtClean="0"/>
              <a:t>επιτέλους επιτευχθεί </a:t>
            </a:r>
            <a:r>
              <a:rPr lang="el-GR" dirty="0" smtClean="0"/>
              <a:t>απολυτή Τεχνητή Νοημοσύνη. </a:t>
            </a:r>
            <a:r>
              <a:rPr lang="el-GR" dirty="0" smtClean="0"/>
              <a:t>Βέβαια, αναφέρει πως </a:t>
            </a:r>
            <a:r>
              <a:rPr lang="el-GR" dirty="0" err="1" smtClean="0"/>
              <a:t>εαν</a:t>
            </a:r>
            <a:r>
              <a:rPr lang="el-GR" dirty="0" smtClean="0"/>
              <a:t> τελικά δημιουργηθούν μηχανές που είναι σε μεγάλο βαθμό εξυπνότερες </a:t>
            </a:r>
            <a:r>
              <a:rPr lang="el-GR" dirty="0" smtClean="0"/>
              <a:t>από </a:t>
            </a:r>
            <a:r>
              <a:rPr lang="el-GR" dirty="0" smtClean="0"/>
              <a:t>τον άνθρωπο τότε οι δυνατότητες </a:t>
            </a:r>
            <a:r>
              <a:rPr lang="el-GR" dirty="0" smtClean="0"/>
              <a:t>ενός </a:t>
            </a:r>
            <a:r>
              <a:rPr lang="el-GR" dirty="0" smtClean="0"/>
              <a:t>τέτοιου προγράμματος θα </a:t>
            </a:r>
            <a:r>
              <a:rPr lang="el-GR" dirty="0" smtClean="0"/>
              <a:t>είναι </a:t>
            </a:r>
            <a:r>
              <a:rPr lang="el-GR" dirty="0" smtClean="0"/>
              <a:t>απεριόριστες και η μηχανή </a:t>
            </a:r>
            <a:r>
              <a:rPr lang="el-GR" dirty="0" smtClean="0"/>
              <a:t>από </a:t>
            </a:r>
            <a:r>
              <a:rPr lang="el-GR" dirty="0" smtClean="0"/>
              <a:t>μόνη της θα είναι εντελώς απρόβλεπτη ως προς το πως θα δρα και το πως θα ελεγχθεί. Ο ίδιος παρομοιάζει το συγκεκριμένο φαινόμενο με το γνωστό σε </a:t>
            </a:r>
            <a:r>
              <a:rPr lang="el-GR" dirty="0" smtClean="0"/>
              <a:t>όλους </a:t>
            </a:r>
            <a:r>
              <a:rPr lang="el-GR" dirty="0" smtClean="0"/>
              <a:t>παραμύθι με το </a:t>
            </a:r>
            <a:r>
              <a:rPr lang="el-GR" dirty="0" smtClean="0"/>
              <a:t>λυχνάρι </a:t>
            </a:r>
            <a:r>
              <a:rPr lang="el-GR" dirty="0" smtClean="0"/>
              <a:t>και το τζίνι </a:t>
            </a:r>
            <a:r>
              <a:rPr lang="el-GR" dirty="0" smtClean="0"/>
              <a:t>κατά </a:t>
            </a:r>
            <a:r>
              <a:rPr lang="el-GR" dirty="0" smtClean="0"/>
              <a:t>το οποίο και οι 3 ευχές είχαν </a:t>
            </a:r>
            <a:r>
              <a:rPr lang="el-GR" dirty="0" smtClean="0"/>
              <a:t>κάποιο </a:t>
            </a:r>
            <a:r>
              <a:rPr lang="el-GR" dirty="0" smtClean="0"/>
              <a:t>αρνητικό αντίκτυπο σε αυτόν που τις έκανε, </a:t>
            </a:r>
            <a:r>
              <a:rPr lang="el-GR" smtClean="0"/>
              <a:t>μέσα </a:t>
            </a:r>
            <a:r>
              <a:rPr lang="el-GR" smtClean="0"/>
              <a:t>από </a:t>
            </a:r>
            <a:r>
              <a:rPr lang="el-GR" dirty="0" smtClean="0"/>
              <a:t>κάποιο '</a:t>
            </a:r>
            <a:r>
              <a:rPr lang="el-GR" dirty="0" smtClean="0"/>
              <a:t>'παραθυράκι</a:t>
            </a:r>
            <a:r>
              <a:rPr lang="el-GR" dirty="0" smtClean="0"/>
              <a:t>'' στην έκφραση της ευχής. Ακόμη συνεχίζει προσθέτοντας πως δεν </a:t>
            </a:r>
            <a:r>
              <a:rPr lang="el-GR" dirty="0" smtClean="0"/>
              <a:t>πρέπει </a:t>
            </a:r>
            <a:r>
              <a:rPr lang="el-GR" dirty="0" smtClean="0"/>
              <a:t>να απορρίπτουμε την τεχνητή νοημοσύνη εντελώς αλλά να προσπαθήσουμε να την προσαρμόσουμε σε πιο ελεγχόμενα και έτσι ασφαλή πλαίσια όπως θα έκανε ένας </a:t>
            </a:r>
            <a:r>
              <a:rPr lang="el-GR" dirty="0" smtClean="0"/>
              <a:t>πυρηνικός </a:t>
            </a:r>
            <a:r>
              <a:rPr lang="el-GR" dirty="0" smtClean="0"/>
              <a:t>φυσικός με την ανακάλυψη των δυνατοτήτων της </a:t>
            </a:r>
            <a:r>
              <a:rPr lang="el-GR" dirty="0" smtClean="0"/>
              <a:t>πυρηνικής </a:t>
            </a:r>
            <a:r>
              <a:rPr lang="el-GR" dirty="0" smtClean="0"/>
              <a:t>ενέργειας(</a:t>
            </a:r>
            <a:r>
              <a:rPr lang="el-GR" dirty="0" err="1" smtClean="0"/>
              <a:t>π.χ</a:t>
            </a:r>
            <a:r>
              <a:rPr lang="el-GR" dirty="0" smtClean="0"/>
              <a:t> </a:t>
            </a:r>
            <a:r>
              <a:rPr lang="el-GR" dirty="0" smtClean="0"/>
              <a:t>πυρηνική </a:t>
            </a:r>
            <a:r>
              <a:rPr lang="el-GR" dirty="0" smtClean="0"/>
              <a:t>βόμβα).</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28600"/>
            <a:ext cx="8229600" cy="1143000"/>
          </a:xfrm>
        </p:spPr>
        <p:txBody>
          <a:bodyPr/>
          <a:lstStyle/>
          <a:p>
            <a:r>
              <a:rPr lang="en-US" dirty="0" smtClean="0">
                <a:effectLst>
                  <a:outerShdw blurRad="38100" dist="38100" dir="2700000" algn="tl">
                    <a:srgbClr val="000000">
                      <a:alpha val="43137"/>
                    </a:srgbClr>
                  </a:outerShdw>
                </a:effectLst>
              </a:rPr>
              <a:t>FACT</a:t>
            </a:r>
            <a:r>
              <a:rPr lang="el-GR" dirty="0" smtClean="0"/>
              <a:t>	</a:t>
            </a:r>
            <a:endParaRPr lang="en-US" dirty="0"/>
          </a:p>
        </p:txBody>
      </p:sp>
      <p:pic>
        <p:nvPicPr>
          <p:cNvPr id="4" name="3 - Θέση περιεχομένου" descr="Screenshot_1.png"/>
          <p:cNvPicPr>
            <a:picLocks noGrp="1" noChangeAspect="1"/>
          </p:cNvPicPr>
          <p:nvPr>
            <p:ph idx="1"/>
          </p:nvPr>
        </p:nvPicPr>
        <p:blipFill>
          <a:blip r:embed="rId2"/>
          <a:stretch>
            <a:fillRect/>
          </a:stretch>
        </p:blipFill>
        <p:spPr>
          <a:xfrm>
            <a:off x="0" y="762000"/>
            <a:ext cx="9144000" cy="6096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28600"/>
            <a:ext cx="8229600" cy="5897563"/>
          </a:xfrm>
        </p:spPr>
        <p:txBody>
          <a:bodyPr>
            <a:normAutofit fontScale="77500" lnSpcReduction="20000"/>
          </a:bodyPr>
          <a:lstStyle/>
          <a:p>
            <a:pPr>
              <a:buNone/>
            </a:pPr>
            <a:r>
              <a:rPr lang="el-GR" dirty="0" smtClean="0"/>
              <a:t>Απρόσμενη τροπή πήρε ένα πείραμα του </a:t>
            </a:r>
            <a:r>
              <a:rPr lang="el-GR" dirty="0" err="1" smtClean="0"/>
              <a:t>Facebook</a:t>
            </a:r>
            <a:r>
              <a:rPr lang="el-GR" dirty="0" smtClean="0"/>
              <a:t>, όταν δύο ρομπότ άρχισαν να συζητούν μεταξύ τους σε μια παράξενη γλώσσα που μόνο εκείνα </a:t>
            </a:r>
            <a:r>
              <a:rPr lang="el-GR" dirty="0" smtClean="0"/>
              <a:t>καταλάβαιναν.</a:t>
            </a:r>
            <a:r>
              <a:rPr lang="en-US" dirty="0" smtClean="0"/>
              <a:t> </a:t>
            </a:r>
            <a:r>
              <a:rPr lang="el-GR" dirty="0" smtClean="0"/>
              <a:t>Τα </a:t>
            </a:r>
            <a:r>
              <a:rPr lang="el-GR" dirty="0" smtClean="0"/>
              <a:t>δύο </a:t>
            </a:r>
            <a:r>
              <a:rPr lang="el-GR" dirty="0" err="1" smtClean="0"/>
              <a:t>chatbots</a:t>
            </a:r>
            <a:r>
              <a:rPr lang="el-GR" dirty="0" smtClean="0"/>
              <a:t> επέφεραν τις δικές τους αλλαγές στην αγγλική γλώσσα, με αποτέλεσμα μια «γλώσσα» λειτουργικά για τα ίδια αλλά μυστηριώδη για τους ανθρώπους που υποτίθεται πως τα είχαν στην ευθύνη </a:t>
            </a:r>
            <a:r>
              <a:rPr lang="el-GR" dirty="0" smtClean="0"/>
              <a:t>τους.</a:t>
            </a:r>
            <a:r>
              <a:rPr lang="en-US" dirty="0" smtClean="0"/>
              <a:t> </a:t>
            </a:r>
            <a:r>
              <a:rPr lang="el-GR" dirty="0" smtClean="0"/>
              <a:t>Το </a:t>
            </a:r>
            <a:r>
              <a:rPr lang="el-GR" dirty="0" smtClean="0"/>
              <a:t>παράξενο περιστατικό συνέβη όταν το </a:t>
            </a:r>
            <a:r>
              <a:rPr lang="el-GR" dirty="0" err="1" smtClean="0"/>
              <a:t>Facebook</a:t>
            </a:r>
            <a:r>
              <a:rPr lang="el-GR" dirty="0" smtClean="0"/>
              <a:t> έβαλε τα </a:t>
            </a:r>
            <a:r>
              <a:rPr lang="el-GR" dirty="0" err="1" smtClean="0"/>
              <a:t>chatbots</a:t>
            </a:r>
            <a:r>
              <a:rPr lang="el-GR" dirty="0" smtClean="0"/>
              <a:t> να προσπαθήσουν να διαπραγματευτούν το ένα με το άλλο για μια εμπορική συναλλαγή, επιχειρώντας να ανταλλάξουν καπέλα, μπάλες και βιβλία που το καθένα είχε μια δεδομένη αξία. Τα πράγματα όμως είχαν διαφορετική εξέλιξη καθώς τα δύο ρομπότ έδειχναν να απευθύνονται το ένα στο άλλο σε μια γλώσσα που καταλάβαιναν και τα δύο- αλλά ήταν εντελώς ακατανόητη στους </a:t>
            </a:r>
            <a:r>
              <a:rPr lang="el-GR" dirty="0" smtClean="0"/>
              <a:t>ανθρώπους.</a:t>
            </a:r>
            <a:r>
              <a:rPr lang="en-US" dirty="0" smtClean="0"/>
              <a:t> </a:t>
            </a:r>
            <a:r>
              <a:rPr lang="el-GR" dirty="0" smtClean="0"/>
              <a:t>Οι </a:t>
            </a:r>
            <a:r>
              <a:rPr lang="el-GR" dirty="0" smtClean="0"/>
              <a:t>οδηγίες που είχαν δοθεί στα ρομπότ, εξηγεί η εφημερίδα </a:t>
            </a:r>
            <a:r>
              <a:rPr lang="el-GR" dirty="0" err="1" smtClean="0"/>
              <a:t>Independent</a:t>
            </a:r>
            <a:r>
              <a:rPr lang="el-GR" dirty="0" smtClean="0"/>
              <a:t>, ήταν να διαπραγματευτούν μεταξύ τους και να βελτιώσουν τη συναλλαγή τους στην πορεία.</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2.png"/>
          <p:cNvPicPr>
            <a:picLocks noGrp="1" noChangeAspect="1"/>
          </p:cNvPicPr>
          <p:nvPr>
            <p:ph idx="1"/>
          </p:nvPr>
        </p:nvPicPr>
        <p:blipFill>
          <a:blip r:embed="rId2"/>
          <a:stretch>
            <a:fillRect/>
          </a:stretch>
        </p:blipFill>
        <p:spPr>
          <a:xfrm>
            <a:off x="1676400" y="442"/>
            <a:ext cx="5846971" cy="685755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5410200"/>
            <a:ext cx="8229600" cy="1143000"/>
          </a:xfrm>
        </p:spPr>
        <p:txBody>
          <a:bodyPr>
            <a:normAutofit/>
          </a:bodyPr>
          <a:lstStyle/>
          <a:p>
            <a:r>
              <a:rPr lang="en-US" sz="2200" b="1" u="sng" dirty="0" smtClean="0"/>
              <a:t>Source</a:t>
            </a:r>
            <a:r>
              <a:rPr lang="en-US" sz="2000" b="1" u="sng" dirty="0" smtClean="0"/>
              <a:t>:</a:t>
            </a:r>
            <a:br>
              <a:rPr lang="en-US" sz="2000" b="1" u="sng" dirty="0" smtClean="0"/>
            </a:br>
            <a:r>
              <a:rPr lang="en-US" sz="2000" dirty="0" smtClean="0">
                <a:hlinkClick r:id="rId2" action="ppaction://hlinkfile"/>
              </a:rPr>
              <a:t>https</a:t>
            </a:r>
            <a:r>
              <a:rPr lang="en-US" sz="2000" dirty="0" smtClean="0">
                <a:hlinkClick r:id="rId2" action="ppaction://hlinkfile"/>
              </a:rPr>
              <a:t>://www.newsbeast.gr/technology/arthro/2788187/rompot-se-pirama-technitis-noimosinis-archisan-na-miloun-diki-tous-glossa</a:t>
            </a:r>
            <a:endParaRPr lang="en-US" sz="2000" dirty="0"/>
          </a:p>
        </p:txBody>
      </p:sp>
      <p:sp>
        <p:nvSpPr>
          <p:cNvPr id="3" name="2 - Θέση περιεχομένου"/>
          <p:cNvSpPr>
            <a:spLocks noGrp="1"/>
          </p:cNvSpPr>
          <p:nvPr>
            <p:ph idx="1"/>
          </p:nvPr>
        </p:nvSpPr>
        <p:spPr>
          <a:xfrm>
            <a:off x="381000" y="304800"/>
            <a:ext cx="8305800" cy="4724400"/>
          </a:xfrm>
        </p:spPr>
        <p:txBody>
          <a:bodyPr>
            <a:normAutofit fontScale="62500" lnSpcReduction="20000"/>
          </a:bodyPr>
          <a:lstStyle/>
          <a:p>
            <a:pPr>
              <a:buNone/>
            </a:pPr>
            <a:r>
              <a:rPr lang="el-GR" dirty="0" smtClean="0"/>
              <a:t>Μπορεί να μην βγάζει για μας κάποιο νόημα, αλλά φαίνεται να υπάρχουν ορισμένοι κανόνες στον λόγο των ρομπότ. Ο τρόπος με τον οποίο επιμένουν στα ονόματά τους μοιάζει να είναι μέρος της ίδιας της διαπραγμάτευσης και όχι κάποια αστοχία στον τρόπο με τον οποίο διαβάζονταν τα </a:t>
            </a:r>
            <a:r>
              <a:rPr lang="el-GR" dirty="0" smtClean="0"/>
              <a:t>μηνύματα.</a:t>
            </a:r>
            <a:r>
              <a:rPr lang="en-US" dirty="0" smtClean="0"/>
              <a:t> </a:t>
            </a:r>
            <a:r>
              <a:rPr lang="el-GR" dirty="0" smtClean="0"/>
              <a:t>Μάλιστα </a:t>
            </a:r>
            <a:r>
              <a:rPr lang="el-GR" dirty="0" smtClean="0"/>
              <a:t>η διαπραγμάτευση έγινε σε αυτή την παράξενη γλώσσα και είχε επιτυχή </a:t>
            </a:r>
            <a:r>
              <a:rPr lang="el-GR" dirty="0" smtClean="0"/>
              <a:t>κατάληξη.</a:t>
            </a:r>
            <a:r>
              <a:rPr lang="en-US" dirty="0" smtClean="0"/>
              <a:t> </a:t>
            </a:r>
            <a:r>
              <a:rPr lang="el-GR" dirty="0" smtClean="0"/>
              <a:t>Ο </a:t>
            </a:r>
            <a:r>
              <a:rPr lang="el-GR" dirty="0" smtClean="0"/>
              <a:t>ερευνητής  </a:t>
            </a:r>
            <a:r>
              <a:rPr lang="el-GR" dirty="0" err="1" smtClean="0"/>
              <a:t>Mike</a:t>
            </a:r>
            <a:r>
              <a:rPr lang="el-GR" dirty="0" smtClean="0"/>
              <a:t> </a:t>
            </a:r>
            <a:r>
              <a:rPr lang="el-GR" dirty="0" err="1" smtClean="0"/>
              <a:t>Lewis</a:t>
            </a:r>
            <a:r>
              <a:rPr lang="el-GR" dirty="0" smtClean="0"/>
              <a:t>, που συμμετείχε στην οργάνωση του πειράματος, είπε πως η εταιρεία αποφάσισε να τερματίσει τη συνομιλία επειδή στόχος της ήταν να υπάρχουν </a:t>
            </a:r>
            <a:r>
              <a:rPr lang="el-GR" dirty="0" err="1" smtClean="0"/>
              <a:t>bots</a:t>
            </a:r>
            <a:r>
              <a:rPr lang="el-GR" dirty="0" smtClean="0"/>
              <a:t> που θα μιλούν με </a:t>
            </a:r>
            <a:r>
              <a:rPr lang="el-GR" dirty="0" smtClean="0"/>
              <a:t>ανθρώπους.</a:t>
            </a:r>
            <a:r>
              <a:rPr lang="en-US" dirty="0" smtClean="0"/>
              <a:t> </a:t>
            </a:r>
            <a:r>
              <a:rPr lang="el-GR" dirty="0" smtClean="0"/>
              <a:t>Τα </a:t>
            </a:r>
            <a:r>
              <a:rPr lang="el-GR" dirty="0" err="1" smtClean="0"/>
              <a:t>chatbots</a:t>
            </a:r>
            <a:r>
              <a:rPr lang="el-GR" dirty="0" smtClean="0"/>
              <a:t> έμαθαν επίσης να διαπραγματεύονται με τρόπο που έδειχνε πολύ ανθρώπινος. Για παράδειγμα, έδειχναν να ενδιαφέρονται πολύ για ένα συγκεκριμένο αντικείμενο, ώστε στη συνέχεια να υποκριθούν πως έκαναν μεγάλη θυσία αφήνοντάς το, σύμφωνα με δημοσίευση του τμήματος Έρευνας Τεχνητής Νοημοσύνης του </a:t>
            </a:r>
            <a:r>
              <a:rPr lang="el-GR" dirty="0" err="1" smtClean="0"/>
              <a:t>Facebook</a:t>
            </a:r>
            <a:r>
              <a:rPr lang="el-GR" dirty="0" smtClean="0"/>
              <a:t> από τον περασμένο </a:t>
            </a:r>
            <a:r>
              <a:rPr lang="el-GR" dirty="0" smtClean="0"/>
              <a:t>μήνα.</a:t>
            </a:r>
            <a:r>
              <a:rPr lang="en-US" dirty="0" smtClean="0"/>
              <a:t> </a:t>
            </a:r>
            <a:r>
              <a:rPr lang="el-GR" dirty="0" smtClean="0"/>
              <a:t>Το </a:t>
            </a:r>
            <a:r>
              <a:rPr lang="el-GR" dirty="0" smtClean="0"/>
              <a:t>πείραμα αυτό του </a:t>
            </a:r>
            <a:r>
              <a:rPr lang="el-GR" dirty="0" err="1" smtClean="0"/>
              <a:t>Facebook</a:t>
            </a:r>
            <a:r>
              <a:rPr lang="el-GR" dirty="0" smtClean="0"/>
              <a:t> δεν είναι το μόνο στο οποίο μορφές τεχνητής νοημοσύνης επινοούν νέες μορφές γλώσσας. Νωρίτερα φέτος, η </a:t>
            </a:r>
            <a:r>
              <a:rPr lang="el-GR" dirty="0" err="1" smtClean="0"/>
              <a:t>Google</a:t>
            </a:r>
            <a:r>
              <a:rPr lang="el-GR" dirty="0" smtClean="0"/>
              <a:t> είχε αποκαλύψει πως η τεχνητή νοημοσύνη που χρησιμοποιεί στο εργαλείο της μετάφρασης δημιούργησε τη δική της γλώσσα. Αλλά η εταιρεία ήταν ικανοποιημένη με την εξέλιξη αυτή και επέτρεψε να συνεχιστεί.</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περιεχομένου"/>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Επεξήγηση βασικών όρων</a:t>
            </a:r>
            <a:endParaRPr lang="en-US"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381000" y="1524000"/>
            <a:ext cx="8534400" cy="4876800"/>
          </a:xfrm>
        </p:spPr>
        <p:txBody>
          <a:bodyPr>
            <a:normAutofit fontScale="85000" lnSpcReduction="20000"/>
          </a:bodyPr>
          <a:lstStyle/>
          <a:p>
            <a:pPr algn="ctr">
              <a:buNone/>
            </a:pPr>
            <a:r>
              <a:rPr lang="el-GR" sz="3800" b="1" u="sng" dirty="0" smtClean="0"/>
              <a:t>Δυισμός </a:t>
            </a:r>
          </a:p>
          <a:p>
            <a:pPr algn="ctr">
              <a:buNone/>
            </a:pPr>
            <a:endParaRPr lang="el-GR" dirty="0" smtClean="0"/>
          </a:p>
          <a:p>
            <a:pPr algn="ctr">
              <a:buNone/>
            </a:pPr>
            <a:r>
              <a:rPr lang="el-GR" dirty="0" smtClean="0"/>
              <a:t>Ο </a:t>
            </a:r>
            <a:r>
              <a:rPr lang="el-GR" dirty="0" smtClean="0"/>
              <a:t>Γάλλος φιλόσοφος και μαθηματικός Καρτέσιος περιγράφει την ψυχή σαν «άυλο, σκεπτόμενο πράγμα», που αποτελεί την ουσία του ανθρώπου και εμπεριέχει όλες τις σκέψεις, ελπίδες και αμφιβολίες του, καθώς και την πίστη του. Κατά τον Καρτέσιο, σώμα και ψυχή βρίσκονται σε αλληλεπίδραση μεταξύ τους, η ψυχή όμως μπορεί να υπάρξει και ανεξάρτητα από το σώμα. O Καρτέσιος προσπάθησε να εντοπίσει πού εδρεύει η ψυχή και την τοποθέτησε στον εγκέφαλο, σε αντίθεση με άλλους φιλοσόφους, που υποστήριζαν ότι η ψυχή αιωρείται ελεύθερα ή βρίσκεται παντού.</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304800"/>
            <a:ext cx="8305800" cy="4876800"/>
          </a:xfrm>
        </p:spPr>
        <p:txBody>
          <a:bodyPr>
            <a:normAutofit fontScale="85000" lnSpcReduction="20000"/>
          </a:bodyPr>
          <a:lstStyle/>
          <a:p>
            <a:pPr algn="ctr">
              <a:buNone/>
            </a:pPr>
            <a:r>
              <a:rPr lang="el-GR" b="1" u="sng" dirty="0" smtClean="0"/>
              <a:t>Συνείδηση</a:t>
            </a:r>
          </a:p>
          <a:p>
            <a:pPr algn="ctr">
              <a:buNone/>
            </a:pPr>
            <a:endParaRPr lang="el-GR" dirty="0" smtClean="0"/>
          </a:p>
          <a:p>
            <a:pPr algn="ctr">
              <a:buNone/>
            </a:pPr>
            <a:r>
              <a:rPr lang="el-GR" dirty="0" smtClean="0"/>
              <a:t>Συνείδηση </a:t>
            </a:r>
            <a:r>
              <a:rPr lang="el-GR" dirty="0" smtClean="0"/>
              <a:t>είναι η νοητική δυνατότητα ενός οργανισμού η οποία του επιτρέπει, σε προέκταση των αισθήσεών του, να γνωρίζει και να κατανοεί τον εαυτό του, το περιβάλλον του, τα </a:t>
            </a:r>
            <a:r>
              <a:rPr lang="el-GR" dirty="0" err="1" smtClean="0"/>
              <a:t>συμβαίνοντα,γύρω</a:t>
            </a:r>
            <a:r>
              <a:rPr lang="el-GR" dirty="0" smtClean="0"/>
              <a:t> του και μέσα του και να έχει την αίσθηση της «θέσης» και της σημασίας του στον κόσμο καθώς και του αντίκτυπου των πράξεών του. Και πιο γενικά, η άμεση αντίληψη που έχει το υποκείμενο για τις ψυχικές ενέργειές του (αντιλήψεις, σκέψεις, επιθυμίες), που εκπορεύονται από αυτό και που με την απήχησή τους επιστρέφουν σε αυτό.</a:t>
            </a:r>
            <a:endParaRPr lang="en-US"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1295400"/>
            <a:ext cx="9144000" cy="646331"/>
          </a:xfrm>
          <a:prstGeom prst="rect">
            <a:avLst/>
          </a:prstGeom>
          <a:noFill/>
        </p:spPr>
        <p:txBody>
          <a:bodyPr wrap="square" rtlCol="0">
            <a:spAutoFit/>
          </a:bodyPr>
          <a:lstStyle/>
          <a:p>
            <a:r>
              <a:rPr lang="el-GR" dirty="0" smtClean="0"/>
              <a:t>Ο </a:t>
            </a:r>
            <a:r>
              <a:rPr lang="en-US" dirty="0" smtClean="0"/>
              <a:t>Murray Shanahan</a:t>
            </a:r>
            <a:r>
              <a:rPr lang="el-GR" dirty="0" smtClean="0"/>
              <a:t> στο ακόλουθο βίντεο διευκρινίζει τι είναι </a:t>
            </a:r>
            <a:r>
              <a:rPr lang="en-US" dirty="0" smtClean="0"/>
              <a:t>Artificial Intelligence (</a:t>
            </a:r>
            <a:r>
              <a:rPr lang="el-GR" dirty="0" smtClean="0"/>
              <a:t>Τεχνητή Νοημοσύνη) πως ακριβώς λειτουργεί και τα είδη ΤΝ που υπάρχουν.</a:t>
            </a:r>
            <a:endParaRPr lang="en-US" dirty="0"/>
          </a:p>
        </p:txBody>
      </p:sp>
      <p:pic>
        <p:nvPicPr>
          <p:cNvPr id="7" name="o marei mas ta leei.wmv">
            <a:hlinkClick r:id="" action="ppaction://media"/>
          </p:cNvPr>
          <p:cNvPicPr>
            <a:picLocks noGrp="1" noRot="1" noChangeAspect="1"/>
          </p:cNvPicPr>
          <p:nvPr>
            <p:ph idx="1"/>
            <a:videoFile r:link="rId1"/>
          </p:nvPr>
        </p:nvPicPr>
        <p:blipFill>
          <a:blip r:embed="rId3" cstate="print"/>
          <a:stretch>
            <a:fillRect/>
          </a:stretch>
        </p:blipFill>
        <p:spPr>
          <a:xfrm>
            <a:off x="0" y="2133600"/>
            <a:ext cx="9144000" cy="4724400"/>
          </a:xfrm>
          <a:prstGeom prst="rect">
            <a:avLst/>
          </a:prstGeom>
        </p:spPr>
      </p:pic>
      <p:sp>
        <p:nvSpPr>
          <p:cNvPr id="8" name="7 - Ορθογώνιο"/>
          <p:cNvSpPr/>
          <p:nvPr/>
        </p:nvSpPr>
        <p:spPr>
          <a:xfrm>
            <a:off x="0" y="152400"/>
            <a:ext cx="9052286" cy="923330"/>
          </a:xfrm>
          <a:prstGeom prst="rect">
            <a:avLst/>
          </a:prstGeom>
          <a:noFill/>
        </p:spPr>
        <p:txBody>
          <a:bodyPr wrap="none" lIns="91440" tIns="45720" rIns="91440" bIns="45720">
            <a:spAutoFit/>
          </a:bodyPr>
          <a:lstStyle/>
          <a:p>
            <a:pPr algn="ctr"/>
            <a:r>
              <a:rPr lang="el-GR"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Τι είναι η Τεχνητή Νοημοσύνη;</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5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381000"/>
            <a:ext cx="9144000" cy="4247317"/>
          </a:xfrm>
          <a:prstGeom prst="rect">
            <a:avLst/>
          </a:prstGeom>
          <a:noFill/>
        </p:spPr>
        <p:txBody>
          <a:bodyPr wrap="square" rtlCol="0">
            <a:spAutoFit/>
          </a:bodyPr>
          <a:lstStyle/>
          <a:p>
            <a:r>
              <a:rPr lang="el-GR" dirty="0"/>
              <a:t> </a:t>
            </a:r>
            <a:r>
              <a:rPr lang="el-GR" dirty="0" smtClean="0"/>
              <a:t>Ο </a:t>
            </a:r>
            <a:r>
              <a:rPr lang="en-US" dirty="0" smtClean="0"/>
              <a:t>Murray Shanahan</a:t>
            </a:r>
            <a:r>
              <a:rPr lang="el-GR" dirty="0" smtClean="0"/>
              <a:t>  στο βίντεο αυτό μας εξηγεί που συναντάμε την Τεχνητή Νοημοσύνη και την χωρίζει δύο κομμάτια:</a:t>
            </a:r>
          </a:p>
          <a:p>
            <a:pPr>
              <a:buFont typeface="Arial" pitchFamily="34" charset="0"/>
              <a:buChar char="•"/>
            </a:pPr>
            <a:r>
              <a:rPr lang="el-GR" dirty="0" smtClean="0"/>
              <a:t>Την </a:t>
            </a:r>
            <a:r>
              <a:rPr lang="en-US" dirty="0" smtClean="0"/>
              <a:t>Specialized A.I</a:t>
            </a:r>
            <a:r>
              <a:rPr lang="el-GR" dirty="0"/>
              <a:t>.</a:t>
            </a:r>
            <a:r>
              <a:rPr lang="en-US" dirty="0" smtClean="0"/>
              <a:t> </a:t>
            </a:r>
            <a:r>
              <a:rPr lang="el-GR" dirty="0"/>
              <a:t>η</a:t>
            </a:r>
            <a:r>
              <a:rPr lang="el-GR" dirty="0" smtClean="0"/>
              <a:t> οποία είναι η τεχνητή νοημοσύνη που έχει εφαρμοστεί σήμερα. </a:t>
            </a:r>
          </a:p>
          <a:p>
            <a:pPr>
              <a:buFont typeface="Arial" pitchFamily="34" charset="0"/>
              <a:buChar char="•"/>
            </a:pPr>
            <a:r>
              <a:rPr lang="el-GR" dirty="0" smtClean="0"/>
              <a:t>Την </a:t>
            </a:r>
            <a:r>
              <a:rPr lang="en-US" dirty="0" smtClean="0"/>
              <a:t>General Purpose A.I</a:t>
            </a:r>
            <a:r>
              <a:rPr lang="el-GR" dirty="0" smtClean="0"/>
              <a:t>. η οποία είναι η τεχνητή νοημοσύνη που αποτελεί μέρος της επιστημονικής φαντασίας αλλά ίσως όχι για πολύ ακόμα</a:t>
            </a:r>
          </a:p>
          <a:p>
            <a:r>
              <a:rPr lang="el-GR" dirty="0" smtClean="0"/>
              <a:t> Στη συνέχεια χωρίζει την τεχνητή νοημοσύνη σε δύο είδη:</a:t>
            </a:r>
          </a:p>
          <a:p>
            <a:pPr>
              <a:buFont typeface="Arial" pitchFamily="34" charset="0"/>
              <a:buChar char="•"/>
            </a:pPr>
            <a:r>
              <a:rPr lang="en-US" dirty="0" smtClean="0"/>
              <a:t>Embodied A.I</a:t>
            </a:r>
            <a:r>
              <a:rPr lang="el-GR" dirty="0" smtClean="0"/>
              <a:t>.  δηλαδή τα ρομπότ που αλληλεπιδρούν με τον κόσμο γύρω τους</a:t>
            </a:r>
          </a:p>
          <a:p>
            <a:pPr>
              <a:buFont typeface="Arial" pitchFamily="34" charset="0"/>
              <a:buChar char="•"/>
            </a:pPr>
            <a:r>
              <a:rPr lang="en-US" dirty="0" smtClean="0"/>
              <a:t>Disembodied</a:t>
            </a:r>
            <a:r>
              <a:rPr lang="el-GR" dirty="0" smtClean="0"/>
              <a:t>  </a:t>
            </a:r>
            <a:r>
              <a:rPr lang="en-US" dirty="0" smtClean="0"/>
              <a:t>A.I. </a:t>
            </a:r>
            <a:r>
              <a:rPr lang="el-GR" dirty="0"/>
              <a:t>δ</a:t>
            </a:r>
            <a:r>
              <a:rPr lang="el-GR" dirty="0" smtClean="0"/>
              <a:t>ηλαδή μορφές τεχνητής νοημοσύνης όπως είναι η </a:t>
            </a:r>
            <a:r>
              <a:rPr lang="en-US" dirty="0" err="1" smtClean="0"/>
              <a:t>Cortana</a:t>
            </a:r>
            <a:r>
              <a:rPr lang="el-GR" dirty="0" smtClean="0"/>
              <a:t>, ένας ψηφιακός «βοηθός».</a:t>
            </a:r>
            <a:r>
              <a:rPr lang="el-GR" dirty="0"/>
              <a:t> Η </a:t>
            </a:r>
            <a:r>
              <a:rPr lang="el-GR" dirty="0" err="1"/>
              <a:t>Cortana</a:t>
            </a:r>
            <a:r>
              <a:rPr lang="el-GR" dirty="0"/>
              <a:t> </a:t>
            </a:r>
            <a:r>
              <a:rPr lang="el-GR" dirty="0" smtClean="0"/>
              <a:t>καταλαβαίνει </a:t>
            </a:r>
            <a:r>
              <a:rPr lang="el-GR" dirty="0"/>
              <a:t>φωνητικές και γραπτές </a:t>
            </a:r>
            <a:r>
              <a:rPr lang="el-GR" dirty="0" smtClean="0"/>
              <a:t>εντολές, </a:t>
            </a:r>
            <a:r>
              <a:rPr lang="el-GR" dirty="0"/>
              <a:t>χρησιμοποιεί διάφορες προσωπικές πληροφορίες που έχουν καταχωρηθεί στα Windows, έτσι ώστε να </a:t>
            </a:r>
            <a:r>
              <a:rPr lang="el-GR" dirty="0" smtClean="0"/>
              <a:t>δίνει </a:t>
            </a:r>
            <a:r>
              <a:rPr lang="el-GR" dirty="0"/>
              <a:t>σαφώς πιο έξυπνες και «ανθρώπινες» απαντήσεις σε </a:t>
            </a:r>
            <a:r>
              <a:rPr lang="el-GR" dirty="0" smtClean="0"/>
              <a:t>ερωτήματα.</a:t>
            </a:r>
          </a:p>
          <a:p>
            <a:r>
              <a:rPr lang="el-GR" dirty="0"/>
              <a:t> </a:t>
            </a:r>
            <a:r>
              <a:rPr lang="el-GR" dirty="0" smtClean="0"/>
              <a:t> </a:t>
            </a:r>
            <a:endParaRPr lang="el-GR" dirty="0"/>
          </a:p>
          <a:p>
            <a:endParaRPr lang="el-GR" dirty="0" smtClean="0"/>
          </a:p>
          <a:p>
            <a:endParaRPr lang="el-GR" dirty="0" smtClean="0"/>
          </a:p>
          <a:p>
            <a:endParaRPr lang="en-US" dirty="0"/>
          </a:p>
        </p:txBody>
      </p:sp>
      <p:sp>
        <p:nvSpPr>
          <p:cNvPr id="6" name="1 - Τίτλος"/>
          <p:cNvSpPr>
            <a:spLocks noGrp="1"/>
          </p:cNvSpPr>
          <p:nvPr>
            <p:ph type="title"/>
          </p:nvPr>
        </p:nvSpPr>
        <p:spPr>
          <a:xfrm>
            <a:off x="228600" y="3733800"/>
            <a:ext cx="8229600" cy="1143000"/>
          </a:xfrm>
        </p:spPr>
        <p:txBody>
          <a:bodyPr>
            <a:noAutofit/>
          </a:bodyPr>
          <a:lstStyle/>
          <a:p>
            <a:r>
              <a:rPr lang="el-GR" sz="2800" dirty="0" smtClean="0">
                <a:effectLst>
                  <a:outerShdw blurRad="38100" dist="38100" dir="2700000" algn="tl">
                    <a:srgbClr val="000000">
                      <a:alpha val="43137"/>
                    </a:srgbClr>
                  </a:outerShdw>
                </a:effectLst>
              </a:rPr>
              <a:t>Κάποια γνωρίσματα της τεχνητής νοημοσύνης</a:t>
            </a:r>
            <a:endParaRPr lang="en-US" sz="2800" dirty="0">
              <a:effectLst>
                <a:outerShdw blurRad="38100" dist="38100" dir="2700000" algn="tl">
                  <a:srgbClr val="000000">
                    <a:alpha val="43137"/>
                  </a:srgbClr>
                </a:outerShdw>
              </a:effectLst>
            </a:endParaRPr>
          </a:p>
        </p:txBody>
      </p:sp>
      <p:sp>
        <p:nvSpPr>
          <p:cNvPr id="7" name="2 - Θέση περιεχομένου"/>
          <p:cNvSpPr>
            <a:spLocks noGrp="1"/>
          </p:cNvSpPr>
          <p:nvPr>
            <p:ph idx="1"/>
          </p:nvPr>
        </p:nvSpPr>
        <p:spPr>
          <a:xfrm>
            <a:off x="381000" y="5029200"/>
            <a:ext cx="8229600" cy="1219200"/>
          </a:xfrm>
        </p:spPr>
        <p:txBody>
          <a:bodyPr>
            <a:normAutofit/>
          </a:bodyPr>
          <a:lstStyle/>
          <a:p>
            <a:r>
              <a:rPr lang="el-GR" sz="1800" dirty="0" smtClean="0"/>
              <a:t>Οι μηχανές όχι μόνο μπορούν και εκτελούν πολύ σύνθετους υπολογισμούς, αλλά το κάνουν ταχύτερα </a:t>
            </a:r>
            <a:r>
              <a:rPr lang="el-GR" sz="1800" dirty="0" err="1" smtClean="0"/>
              <a:t>απ’τον</a:t>
            </a:r>
            <a:r>
              <a:rPr lang="el-GR" sz="1800" dirty="0" smtClean="0"/>
              <a:t> άνθρωπο και χωρίς λάθη.</a:t>
            </a:r>
          </a:p>
          <a:p>
            <a:r>
              <a:rPr lang="el-GR" sz="1800" dirty="0" smtClean="0"/>
              <a:t>Έχει ανάγκη τον άνθρωπο για να της δώσει «ζωή» και να την προγραμματίσει.</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Τι είναι η ανθρώπινη νοημοσύνη;</a:t>
            </a: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dirty="0"/>
          </a:p>
        </p:txBody>
      </p:sp>
      <p:sp>
        <p:nvSpPr>
          <p:cNvPr id="3" name="2 - Θέση περιεχομένου"/>
          <p:cNvSpPr>
            <a:spLocks noGrp="1"/>
          </p:cNvSpPr>
          <p:nvPr>
            <p:ph idx="1"/>
          </p:nvPr>
        </p:nvSpPr>
        <p:spPr>
          <a:xfrm>
            <a:off x="457200" y="1371600"/>
            <a:ext cx="8229600" cy="4953000"/>
          </a:xfrm>
        </p:spPr>
        <p:txBody>
          <a:bodyPr>
            <a:normAutofit fontScale="25000" lnSpcReduction="20000"/>
          </a:bodyPr>
          <a:lstStyle/>
          <a:p>
            <a:pPr>
              <a:buNone/>
            </a:pPr>
            <a:r>
              <a:rPr lang="el-GR" sz="5600" b="1" i="1" dirty="0" smtClean="0"/>
              <a:t>Η ανθρώπινη νοημοσύνη εξηγείται καλύτερα με βάση την θεωρία της πολλαπλής νοημοσύνης</a:t>
            </a:r>
          </a:p>
          <a:p>
            <a:pPr>
              <a:buNone/>
            </a:pPr>
            <a:endParaRPr lang="el-GR" dirty="0" smtClean="0"/>
          </a:p>
          <a:p>
            <a:r>
              <a:rPr lang="el-GR" sz="6400" dirty="0" smtClean="0"/>
              <a:t>Η</a:t>
            </a:r>
            <a:r>
              <a:rPr lang="el-GR" sz="6400" dirty="0"/>
              <a:t> </a:t>
            </a:r>
            <a:r>
              <a:rPr lang="el-GR" sz="6400" dirty="0" smtClean="0"/>
              <a:t>θεωρία</a:t>
            </a:r>
            <a:r>
              <a:rPr lang="el-GR" sz="6400" b="1" dirty="0"/>
              <a:t> της πολλαπλής νοημοσύνης</a:t>
            </a:r>
            <a:r>
              <a:rPr lang="el-GR" sz="6400" dirty="0"/>
              <a:t>, κυριότερος εμπνευστής της οποίας είναι ο </a:t>
            </a:r>
            <a:r>
              <a:rPr lang="el-GR" sz="6400" i="1" dirty="0" err="1" smtClean="0"/>
              <a:t>Howard</a:t>
            </a:r>
            <a:r>
              <a:rPr lang="el-GR" sz="6400" i="1" dirty="0" smtClean="0"/>
              <a:t> </a:t>
            </a:r>
            <a:r>
              <a:rPr lang="el-GR" sz="6400" i="1" dirty="0" err="1" smtClean="0"/>
              <a:t>Gardner</a:t>
            </a:r>
            <a:r>
              <a:rPr lang="el-GR" sz="6400" dirty="0" smtClean="0"/>
              <a:t> </a:t>
            </a:r>
            <a:r>
              <a:rPr lang="el-GR" sz="6400" dirty="0"/>
              <a:t>με το βιβλίο του </a:t>
            </a:r>
            <a:r>
              <a:rPr lang="el-GR" sz="6400" i="1" dirty="0" err="1"/>
              <a:t>Frames</a:t>
            </a:r>
            <a:r>
              <a:rPr lang="el-GR" sz="6400" i="1" dirty="0"/>
              <a:t> </a:t>
            </a:r>
            <a:r>
              <a:rPr lang="el-GR" sz="6400" i="1" dirty="0" err="1"/>
              <a:t>of</a:t>
            </a:r>
            <a:r>
              <a:rPr lang="el-GR" sz="6400" i="1" dirty="0"/>
              <a:t> </a:t>
            </a:r>
            <a:r>
              <a:rPr lang="el-GR" sz="6400" i="1" dirty="0" err="1"/>
              <a:t>Mind</a:t>
            </a:r>
            <a:r>
              <a:rPr lang="el-GR" sz="6400" i="1" dirty="0"/>
              <a:t>: Η θεωρία των πολλαπλών </a:t>
            </a:r>
            <a:r>
              <a:rPr lang="el-GR" sz="6400" i="1" dirty="0" smtClean="0"/>
              <a:t>τύπων νοημοσύνης,</a:t>
            </a:r>
            <a:r>
              <a:rPr lang="el-GR" sz="6400" baseline="30000" dirty="0" smtClean="0"/>
              <a:t> </a:t>
            </a:r>
            <a:r>
              <a:rPr lang="el-GR" sz="6400" dirty="0" smtClean="0"/>
              <a:t> αποτελεί </a:t>
            </a:r>
            <a:r>
              <a:rPr lang="el-GR" sz="6400" dirty="0"/>
              <a:t>μια κριτική θέση απέναντι στην άποψη ότι γεννιόμαστε με μία μόνο νοημοσύνη, την οποία δεν έχουμε τη δυνατότητα να αλλάξουμε.</a:t>
            </a:r>
          </a:p>
          <a:p>
            <a:r>
              <a:rPr lang="el-GR" sz="6400" dirty="0"/>
              <a:t>Σύμφωνα µε τη θεωρία αυτή, που βασίζεται σε ένα ευρύ φάσμα επιστημονικών ερευνών (ψυχολογικών, ανθρωπολογικών, βιολογικών), η νοημοσύνη µας χωρίζεται σε εννέα τομείς οι οποίοι έχουν την έδρα τους σε διαφορετικά σημεία του εγκεφάλου µας. Είναι εξίσου σημαντικοί, όχι όμως και το ίδιο αναπτυγμένοι σε κάθε άτομο. </a:t>
            </a:r>
            <a:r>
              <a:rPr lang="el-GR" sz="6400" dirty="0" smtClean="0"/>
              <a:t>Τα εννέα αυτά είδη νοημοσύνης προέκυψαν μετά από έρευνα του εγκεφάλου, της ανθρώπινης ανάπτυξης, της εξέλιξης και μετά από διαπολιτισμικές συγκρίσεις. Υποστηρίζεται, λοιπόν ότι η νοημοσύνη είναι προϊόν μιας μακράς και συμμετοχικής αλληλεπίδρασης μεταξύ της φύσης (βιολογικές δυνάμεις και κληρονομικές προδιαθέσεις) και της ανατροφής (περιβαλλοντικές δυνάμεις και εμπειρίες της ζωής). Η νοημοσύνη δημιουργείται βιολογικά, αλλά ο βαθμός ανάπτυξής της εξαρτάται από τις προσωπικές εμπειρίες του καθενός. Όσο περισσότερο χρόνο ξοδεύει κανείς στη χρήση και ενίσχυση της νοημοσύνης και όσο καλύτερη καθοδήγηση και ενθάρρυνση δέχεται, τόσο μεγαλύτερος είναι ο βαθμός ανάπτυξης του συγκεκριμένου τομέα νοημοσύνης.</a:t>
            </a:r>
          </a:p>
          <a:p>
            <a:r>
              <a:rPr lang="el-GR" sz="6400" dirty="0" smtClean="0"/>
              <a:t>Ο </a:t>
            </a:r>
            <a:r>
              <a:rPr lang="el-GR" sz="6400" dirty="0" err="1" smtClean="0"/>
              <a:t>Γκάρντνερ</a:t>
            </a:r>
            <a:r>
              <a:rPr lang="el-GR" sz="6400" dirty="0" smtClean="0"/>
              <a:t>, λοιπόν, τονίζει το ρόλο του πολιτισμού στην ανάπτυξη κάθε είδους νοημοσύνης. Σύμφωνα με αυτόν, κύριος «ένοχος» για την άνιση μεταξύ τους ανάπτυξη θεωρείται το σχολείο, το οποίο επικεντρώνεται στην καλλιέργεια δύο µόνο ευφυϊών - γλωσσικής και </a:t>
            </a:r>
            <a:r>
              <a:rPr lang="el-GR" sz="6400" dirty="0" err="1" smtClean="0"/>
              <a:t>λογικομαθηματικής</a:t>
            </a:r>
            <a:r>
              <a:rPr lang="el-GR" sz="6400" dirty="0" smtClean="0"/>
              <a:t>  - αφήνοντας σε δεύτερη μοίρα τις υπόλοιπες (μουσική ευφυΐα, ευφυΐα του χώρου, </a:t>
            </a:r>
            <a:r>
              <a:rPr lang="el-GR" sz="6400" dirty="0" err="1" smtClean="0"/>
              <a:t>ενδοπροσωπική</a:t>
            </a:r>
            <a:r>
              <a:rPr lang="el-GR" sz="6400" dirty="0" smtClean="0"/>
              <a:t> ευφυΐα, διαπροσωπική ευφυΐα, φυσιογνωστική ευφυΐα, σωματική - κιναισθητική ευφυΐα και υπαρξιακή ευφυΐα).</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2400" y="1676400"/>
            <a:ext cx="8839200" cy="5029200"/>
          </a:xfrm>
        </p:spPr>
        <p:txBody>
          <a:bodyPr>
            <a:normAutofit/>
          </a:bodyPr>
          <a:lstStyle/>
          <a:p>
            <a:pPr marL="400050" indent="-400050"/>
            <a:r>
              <a:rPr lang="el-GR" sz="1800" dirty="0" smtClean="0"/>
              <a:t>Δημιουργεί αυτοσυνειδησία, έχει συνείδηση των νοητικών λειτουργιών του, στην οποία, όπως είδαμε, στηρίζεται σε μεγάλο βαθμό η αίσθηση της προσωπικής του ταυτότητας.</a:t>
            </a:r>
          </a:p>
          <a:p>
            <a:pPr marL="400050" indent="-400050"/>
            <a:r>
              <a:rPr lang="el-GR" sz="1800" dirty="0" err="1" smtClean="0"/>
              <a:t>Εξωαισθητηριακή</a:t>
            </a:r>
            <a:r>
              <a:rPr lang="el-GR" sz="1800" dirty="0"/>
              <a:t> </a:t>
            </a:r>
            <a:r>
              <a:rPr lang="el-GR" sz="1800" dirty="0" smtClean="0"/>
              <a:t>αντίληψη και παραφυσικά φαινόμενα, όπως η τηλεπάθεια, η πρόγνωση του μέλλοντος, η </a:t>
            </a:r>
            <a:r>
              <a:rPr lang="el-GR" sz="1800" dirty="0" err="1" smtClean="0"/>
              <a:t>τηλεκίνηση</a:t>
            </a:r>
            <a:r>
              <a:rPr lang="el-GR" sz="1800" dirty="0" smtClean="0"/>
              <a:t>.</a:t>
            </a:r>
          </a:p>
          <a:p>
            <a:pPr marL="400050" indent="-400050"/>
            <a:r>
              <a:rPr lang="el-GR" sz="1800" dirty="0" smtClean="0"/>
              <a:t>Εκδηλώνεται ως «ψυχή» (Τι είναι όμως </a:t>
            </a:r>
            <a:r>
              <a:rPr lang="el-GR" sz="1800" dirty="0" err="1" smtClean="0"/>
              <a:t>ψυχη</a:t>
            </a:r>
            <a:r>
              <a:rPr lang="el-GR" sz="1800" dirty="0" smtClean="0"/>
              <a:t>;)</a:t>
            </a:r>
          </a:p>
          <a:p>
            <a:pPr marL="400050" indent="-400050"/>
            <a:r>
              <a:rPr lang="el-GR" sz="1800" dirty="0" smtClean="0"/>
              <a:t>Ο άνθρωπος, αν και έχει άμεση συνείδηση των δικών του νοητικών λειτουργιών, δεν μπορεί όμως, να έχει άμεση συνείδηση των νοητικών λειτουργιών των άλλων ανθρώπων.</a:t>
            </a:r>
          </a:p>
          <a:p>
            <a:pPr marL="400050" indent="-400050"/>
            <a:r>
              <a:rPr lang="el-GR" sz="1800" dirty="0" smtClean="0"/>
              <a:t>Ο άνθρωπος μπορεί να κρίνει και να ελέγχει την νοημοσύνη του</a:t>
            </a:r>
          </a:p>
          <a:p>
            <a:pPr marL="400050" indent="-400050"/>
            <a:r>
              <a:rPr lang="el-GR" sz="1800" dirty="0" smtClean="0"/>
              <a:t>Βιώνει ψυχικές καταστάσεις, όπως τα συναισθήματα, έχει την ικανότητα για αισθητική απόλαυση ή για ηθική κρίση</a:t>
            </a:r>
          </a:p>
          <a:p>
            <a:pPr marL="400050" indent="-400050"/>
            <a:r>
              <a:rPr lang="el-GR" sz="1800" dirty="0" smtClean="0"/>
              <a:t>Μπορεί να κοινωνικοποιηθεί και να ενεργήσει σαν ανθρώπινο υποκείμενο με ξεχωριστή ταυτότητα.</a:t>
            </a:r>
            <a:endParaRPr lang="el-GR" sz="1400" dirty="0" smtClean="0"/>
          </a:p>
          <a:p>
            <a:pPr>
              <a:buNone/>
            </a:pPr>
            <a:endParaRPr lang="en-US" sz="1800" dirty="0"/>
          </a:p>
        </p:txBody>
      </p:sp>
      <p:sp>
        <p:nvSpPr>
          <p:cNvPr id="4" name="3 - TextBox"/>
          <p:cNvSpPr txBox="1"/>
          <p:nvPr/>
        </p:nvSpPr>
        <p:spPr>
          <a:xfrm>
            <a:off x="533400" y="304800"/>
            <a:ext cx="7924800" cy="523220"/>
          </a:xfrm>
          <a:prstGeom prst="rect">
            <a:avLst/>
          </a:prstGeom>
          <a:noFill/>
        </p:spPr>
        <p:txBody>
          <a:bodyPr wrap="square" rtlCol="0">
            <a:spAutoFit/>
          </a:bodyPr>
          <a:lstStyle/>
          <a:p>
            <a:pPr algn="ctr"/>
            <a:r>
              <a:rPr lang="el-GR" sz="2800" dirty="0" smtClean="0">
                <a:effectLst>
                  <a:outerShdw blurRad="38100" dist="38100" dir="2700000" algn="tl">
                    <a:srgbClr val="000000">
                      <a:alpha val="43137"/>
                    </a:srgbClr>
                  </a:outerShdw>
                </a:effectLst>
              </a:rPr>
              <a:t>Κάποια γνωρίσματα της ανθρώπινης νοημοσύνης</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04800" y="304800"/>
            <a:ext cx="8229600" cy="646331"/>
          </a:xfrm>
          <a:prstGeom prst="rect">
            <a:avLst/>
          </a:prstGeom>
          <a:noFill/>
        </p:spPr>
        <p:txBody>
          <a:bodyPr wrap="square" rtlCol="0">
            <a:spAutoFit/>
          </a:bodyPr>
          <a:lstStyle/>
          <a:p>
            <a:r>
              <a:rPr lang="el-GR" i="1" dirty="0" smtClean="0"/>
              <a:t>Εφόσον αποδόθηκε η σημασία της τεχνητής &amp; ανθρώπινης νοημοσύνης, τίθεται το ζήτημα των «έξυπνων» </a:t>
            </a:r>
            <a:r>
              <a:rPr lang="el-GR" i="1" dirty="0" smtClean="0"/>
              <a:t>μηχανών </a:t>
            </a:r>
            <a:r>
              <a:rPr lang="el-GR" i="1" dirty="0" smtClean="0"/>
              <a:t>στις ζωές των ανθρώπων</a:t>
            </a:r>
          </a:p>
        </p:txBody>
      </p:sp>
      <p:graphicFrame>
        <p:nvGraphicFramePr>
          <p:cNvPr id="8" name="7 - Θέση περιεχομένου"/>
          <p:cNvGraphicFramePr>
            <a:graphicFrameLocks noGrp="1"/>
          </p:cNvGraphicFramePr>
          <p:nvPr>
            <p:ph idx="1"/>
          </p:nvPr>
        </p:nvGraphicFramePr>
        <p:xfrm>
          <a:off x="457200" y="1600201"/>
          <a:ext cx="6019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 Αριστερό-δεξιό-άνω βέλος"/>
          <p:cNvSpPr/>
          <p:nvPr/>
        </p:nvSpPr>
        <p:spPr>
          <a:xfrm flipV="1">
            <a:off x="2895600" y="5638800"/>
            <a:ext cx="1219200" cy="685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 TextBox"/>
          <p:cNvSpPr txBox="1"/>
          <p:nvPr/>
        </p:nvSpPr>
        <p:spPr>
          <a:xfrm>
            <a:off x="2133600" y="5562600"/>
            <a:ext cx="838200" cy="369332"/>
          </a:xfrm>
          <a:prstGeom prst="rect">
            <a:avLst/>
          </a:prstGeom>
          <a:noFill/>
        </p:spPr>
        <p:txBody>
          <a:bodyPr wrap="square" rtlCol="0">
            <a:spAutoFit/>
          </a:bodyPr>
          <a:lstStyle/>
          <a:p>
            <a:r>
              <a:rPr lang="el-GR" dirty="0" smtClean="0"/>
              <a:t>Πράξη</a:t>
            </a:r>
            <a:endParaRPr lang="en-US" dirty="0"/>
          </a:p>
        </p:txBody>
      </p:sp>
      <p:sp>
        <p:nvSpPr>
          <p:cNvPr id="16" name="15 - TextBox"/>
          <p:cNvSpPr txBox="1"/>
          <p:nvPr/>
        </p:nvSpPr>
        <p:spPr>
          <a:xfrm>
            <a:off x="4114800" y="5562600"/>
            <a:ext cx="1295400" cy="369332"/>
          </a:xfrm>
          <a:prstGeom prst="rect">
            <a:avLst/>
          </a:prstGeom>
          <a:noFill/>
        </p:spPr>
        <p:txBody>
          <a:bodyPr wrap="square" rtlCol="0">
            <a:spAutoFit/>
          </a:bodyPr>
          <a:lstStyle/>
          <a:p>
            <a:r>
              <a:rPr lang="el-GR" dirty="0" smtClean="0"/>
              <a:t>Προαίρεση</a:t>
            </a:r>
            <a:endParaRPr lang="en-US" dirty="0"/>
          </a:p>
        </p:txBody>
      </p:sp>
      <p:sp>
        <p:nvSpPr>
          <p:cNvPr id="17" name="16 - TextBox"/>
          <p:cNvSpPr txBox="1"/>
          <p:nvPr/>
        </p:nvSpPr>
        <p:spPr>
          <a:xfrm>
            <a:off x="2667000" y="6334780"/>
            <a:ext cx="1676400" cy="523220"/>
          </a:xfrm>
          <a:prstGeom prst="rect">
            <a:avLst/>
          </a:prstGeom>
          <a:noFill/>
        </p:spPr>
        <p:txBody>
          <a:bodyPr wrap="square" rtlCol="0">
            <a:spAutoFit/>
          </a:bodyPr>
          <a:lstStyle/>
          <a:p>
            <a:r>
              <a:rPr lang="el-GR" sz="2800" b="1" dirty="0" smtClean="0">
                <a:effectLst>
                  <a:outerShdw blurRad="38100" dist="38100" dir="2700000" algn="tl">
                    <a:srgbClr val="000000">
                      <a:alpha val="43137"/>
                    </a:srgbClr>
                  </a:outerShdw>
                </a:effectLst>
              </a:rPr>
              <a:t>Απόφαση</a:t>
            </a:r>
            <a:endParaRPr lang="en-US" sz="2800" b="1" dirty="0">
              <a:effectLst>
                <a:outerShdw blurRad="38100" dist="38100" dir="2700000" algn="tl">
                  <a:srgbClr val="000000">
                    <a:alpha val="43137"/>
                  </a:srgbClr>
                </a:outerShdw>
              </a:effectLst>
            </a:endParaRPr>
          </a:p>
        </p:txBody>
      </p:sp>
      <p:sp>
        <p:nvSpPr>
          <p:cNvPr id="19" name="18 - Κυκλικό βέλος"/>
          <p:cNvSpPr/>
          <p:nvPr/>
        </p:nvSpPr>
        <p:spPr>
          <a:xfrm rot="2582525">
            <a:off x="3102355" y="3166379"/>
            <a:ext cx="3378534" cy="3724396"/>
          </a:xfrm>
          <a:prstGeom prst="circularArrow">
            <a:avLst>
              <a:gd name="adj1" fmla="val 1352"/>
              <a:gd name="adj2" fmla="val 770513"/>
              <a:gd name="adj3" fmla="val 3053803"/>
              <a:gd name="adj4" fmla="val 15721055"/>
              <a:gd name="adj5" fmla="val 4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19 - Κυκλικό βέλος"/>
          <p:cNvSpPr/>
          <p:nvPr/>
        </p:nvSpPr>
        <p:spPr>
          <a:xfrm rot="20247282" flipH="1">
            <a:off x="1043738" y="1684164"/>
            <a:ext cx="3490834" cy="5345288"/>
          </a:xfrm>
          <a:prstGeom prst="circularArrow">
            <a:avLst>
              <a:gd name="adj1" fmla="val 1352"/>
              <a:gd name="adj2" fmla="val 770513"/>
              <a:gd name="adj3" fmla="val 3053803"/>
              <a:gd name="adj4" fmla="val 14953297"/>
              <a:gd name="adj5" fmla="val 4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20 - Κυκλικό βέλος"/>
          <p:cNvSpPr/>
          <p:nvPr/>
        </p:nvSpPr>
        <p:spPr>
          <a:xfrm rot="19557157" flipH="1">
            <a:off x="534137" y="3666391"/>
            <a:ext cx="2665392" cy="3268552"/>
          </a:xfrm>
          <a:prstGeom prst="circularArrow">
            <a:avLst>
              <a:gd name="adj1" fmla="val 1352"/>
              <a:gd name="adj2" fmla="val 1356472"/>
              <a:gd name="adj3" fmla="val 3053803"/>
              <a:gd name="adj4" fmla="val 15570859"/>
              <a:gd name="adj5" fmla="val 4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21 - TextBox"/>
          <p:cNvSpPr txBox="1"/>
          <p:nvPr/>
        </p:nvSpPr>
        <p:spPr>
          <a:xfrm>
            <a:off x="6629400" y="1524000"/>
            <a:ext cx="2286000" cy="5078313"/>
          </a:xfrm>
          <a:prstGeom prst="rect">
            <a:avLst/>
          </a:prstGeom>
          <a:noFill/>
        </p:spPr>
        <p:txBody>
          <a:bodyPr wrap="square" rtlCol="0">
            <a:spAutoFit/>
          </a:bodyPr>
          <a:lstStyle/>
          <a:p>
            <a:r>
              <a:rPr lang="el-GR" dirty="0" smtClean="0"/>
              <a:t>Το σχήμα αριστερά</a:t>
            </a:r>
          </a:p>
          <a:p>
            <a:r>
              <a:rPr lang="el-GR" dirty="0" smtClean="0"/>
              <a:t>μας δείχνει ποιοι παράγοντες συντελούν για να ληφθεί μια απόφαση ορθά. Έτσι λοιπόν αυτά πρέπει να «εμφυτευτούν» στον εγκέφαλο της μηχανής τεχνητής νοημοσύνης. Όμως ο προβληματισμός είναι το κατά πόσο θα τηρηθούν </a:t>
            </a:r>
            <a:r>
              <a:rPr lang="el-GR" dirty="0" err="1" smtClean="0"/>
              <a:t>απ’την</a:t>
            </a:r>
            <a:r>
              <a:rPr lang="el-GR" dirty="0" smtClean="0"/>
              <a:t> στιγμή που πρόκειται για έναν ανθρωπομορφικό εγκέφαλο.</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1622</Words>
  <Application>Microsoft Office PowerPoint</Application>
  <PresentationFormat>Προβολή στην οθόνη (4:3)</PresentationFormat>
  <Paragraphs>75</Paragraphs>
  <Slides>17</Slides>
  <Notes>1</Notes>
  <HiddenSlides>0</HiddenSlides>
  <MMClips>1</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 Artificial Intelligence Φιλοσοφική Ερμηνεία  </vt:lpstr>
      <vt:lpstr>Διαφάνεια 2</vt:lpstr>
      <vt:lpstr>Επεξήγηση βασικών όρων</vt:lpstr>
      <vt:lpstr>Διαφάνεια 4</vt:lpstr>
      <vt:lpstr>Διαφάνεια 5</vt:lpstr>
      <vt:lpstr>Κάποια γνωρίσματα της τεχνητής νοημοσύνης</vt:lpstr>
      <vt:lpstr>Τι είναι η ανθρώπινη νοημοσύνη; </vt:lpstr>
      <vt:lpstr>Διαφάνεια 8</vt:lpstr>
      <vt:lpstr>Διαφάνεια 9</vt:lpstr>
      <vt:lpstr>Το ζήτημα της εξομοίωσης των υπολογιστών και των ρομπότ με τους ανθρώπους, λοιπόν, έχει λάβει τέτοιες διαστάσεις, ώστε να δημιουργηθεί τμήμα σε πανεπιστημιακές σχολές φιλοσοφίας σχετικά με αυτό. Ακόμη λέγεται πως θα αποτελέσει ένα απ’τα πιο ανησυχητικά προβλήματα του μελλοντικού ανθρώπου.</vt:lpstr>
      <vt:lpstr>Υπερμαχοι</vt:lpstr>
      <vt:lpstr>χλευαστεσ</vt:lpstr>
      <vt:lpstr>Γενικότερα θα πρέπει να επικρατήσει μία πιο ισορροπημένη άποψη, την οποία και μας δίνει Stuart Russell</vt:lpstr>
      <vt:lpstr>FACT </vt:lpstr>
      <vt:lpstr>Διαφάνεια 15</vt:lpstr>
      <vt:lpstr>Διαφάνεια 16</vt:lpstr>
      <vt:lpstr>Source: https://www.newsbeast.gr/technology/arthro/2788187/rompot-se-pirama-technitis-noimosinis-archisan-na-miloun-diki-tous-glossa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John Spy</dc:creator>
  <cp:lastModifiedBy>spicyboy</cp:lastModifiedBy>
  <cp:revision>37</cp:revision>
  <dcterms:created xsi:type="dcterms:W3CDTF">2018-01-09T00:52:15Z</dcterms:created>
  <dcterms:modified xsi:type="dcterms:W3CDTF">2018-01-17T22:59:31Z</dcterms:modified>
</cp:coreProperties>
</file>